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1"/>
  </p:notesMasterIdLst>
  <p:sldIdLst>
    <p:sldId id="263" r:id="rId2"/>
    <p:sldId id="284" r:id="rId3"/>
    <p:sldId id="288" r:id="rId4"/>
    <p:sldId id="283" r:id="rId5"/>
    <p:sldId id="289" r:id="rId6"/>
    <p:sldId id="290" r:id="rId7"/>
    <p:sldId id="291" r:id="rId8"/>
    <p:sldId id="292" r:id="rId9"/>
    <p:sldId id="294" r:id="rId10"/>
    <p:sldId id="295" r:id="rId11"/>
    <p:sldId id="296" r:id="rId12"/>
    <p:sldId id="297" r:id="rId13"/>
    <p:sldId id="298" r:id="rId14"/>
    <p:sldId id="299" r:id="rId15"/>
    <p:sldId id="300" r:id="rId16"/>
    <p:sldId id="301" r:id="rId17"/>
    <p:sldId id="302" r:id="rId18"/>
    <p:sldId id="282" r:id="rId19"/>
    <p:sldId id="303" r:id="rId20"/>
    <p:sldId id="304" r:id="rId21"/>
    <p:sldId id="305" r:id="rId22"/>
    <p:sldId id="306" r:id="rId23"/>
    <p:sldId id="309" r:id="rId24"/>
    <p:sldId id="307" r:id="rId25"/>
    <p:sldId id="308" r:id="rId26"/>
    <p:sldId id="310" r:id="rId27"/>
    <p:sldId id="311" r:id="rId28"/>
    <p:sldId id="312"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E6E7E8"/>
    <a:srgbClr val="0085CA"/>
    <a:srgbClr val="003865"/>
    <a:srgbClr val="94A545"/>
    <a:srgbClr val="00B093"/>
    <a:srgbClr val="FFC72C"/>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45175-E2B2-4404-8673-A34B63E3FCB2}" v="156" dt="2023-10-30T13:04:01.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724" autoAdjust="0"/>
  </p:normalViewPr>
  <p:slideViewPr>
    <p:cSldViewPr snapToGrid="0">
      <p:cViewPr varScale="1">
        <p:scale>
          <a:sx n="93" d="100"/>
          <a:sy n="93" d="100"/>
        </p:scale>
        <p:origin x="11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82B71-4E75-487B-997C-B199D7E97D73}"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56D6C-9725-46A7-9DA6-A138CA9D8BD5}" type="slidenum">
              <a:rPr lang="en-US" smtClean="0"/>
              <a:t>‹#›</a:t>
            </a:fld>
            <a:endParaRPr lang="en-US"/>
          </a:p>
        </p:txBody>
      </p:sp>
    </p:spTree>
    <p:extLst>
      <p:ext uri="{BB962C8B-B14F-4D97-AF65-F5344CB8AC3E}">
        <p14:creationId xmlns:p14="http://schemas.microsoft.com/office/powerpoint/2010/main" val="36842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yourself and the presentation.</a:t>
            </a:r>
          </a:p>
          <a:p>
            <a:endParaRPr lang="en-US" dirty="0"/>
          </a:p>
          <a:p>
            <a:r>
              <a:rPr lang="en-US" dirty="0"/>
              <a:t>Notes throughout this presentation provide instruction around areas to customize for your specific audience, as well as speaker notes to make the process of presenting easier. Feel free to hide slides and select what content to feature if you are given shorter speaking times, or if you’re able to take attendees live into </a:t>
            </a:r>
            <a:r>
              <a:rPr lang="en-US" i="1" dirty="0"/>
              <a:t>Gale Literature Resource Center.</a:t>
            </a:r>
            <a:endParaRPr lang="en-US" dirty="0"/>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1</a:t>
            </a:fld>
            <a:endParaRPr lang="en-US"/>
          </a:p>
        </p:txBody>
      </p:sp>
    </p:spTree>
    <p:extLst>
      <p:ext uri="{BB962C8B-B14F-4D97-AF65-F5344CB8AC3E}">
        <p14:creationId xmlns:p14="http://schemas.microsoft.com/office/powerpoint/2010/main" val="398382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find an item that you’d like to view, simply click the title of the result to access the content.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2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the topic you search or browse, you will find a wide variety of content types.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1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Literary Criticism are analysis and opinions with supporting evidence that related to different aspects of literature, such as theme, style, setting, or political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Literary Criticisms can broaden the understanding of a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0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and Works Overviews give a general reference covering either the topic or work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Publication Search found within our Advanced Search can allow patrons to limit to a specific periodical of interest, or they can use the Publication Title filter in their search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your Patron to Full Literary Works that require no check in or check out Process. These can be read simultaneously, linked directly, and include our accessibility tools, such as translate, text to speech, and display manipulation.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6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Gale Literary Resource Center</a:t>
            </a:r>
            <a:r>
              <a:rPr lang="en-US" i="0" dirty="0"/>
              <a:t> provides biographical information for both classic and contemporary figures</a:t>
            </a:r>
            <a:r>
              <a:rPr lang="en-US" dirty="0"/>
              <a:t>. Find the content bucket of Biography after a search, a topic page, or under Advanced Search.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2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Multimedia content supports researcher preference to increase accessibility.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19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support patrons through all stages of research. Patrons will be able to find and save the content they need, access it in the best possible format for them, and highlight important ideas right in their documents.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7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Link links are persistent- they won’t break over time. These links are great for you to share with patrons through social media, email lists, or business groups. Patrons can also utilize these links to save their content for later or share the content with peers/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someone selects a link they will be automatically taken to that page within </a:t>
            </a:r>
            <a:r>
              <a:rPr lang="en-US" i="1" dirty="0"/>
              <a:t>Gale Business: Entrepreneurship</a:t>
            </a:r>
            <a:r>
              <a:rPr lang="en-US" dirty="0"/>
              <a:t>. If they decide to navigate through the resource, they will be asked to authenticate in whatever method you have established.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65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Sending materials to Google or Microsoft drive allows your patrons to keep the full text for as long as they want. The content will be sent to whatever drive is signed into on the browser. If a patron hasn’t signed into their account yet, it will prompt them. They can access these tools either in the tool bar at the top of a document page, or in the tool buttons on the right side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96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effectLst/>
                <a:latin typeface="barlow" panose="020F0502020204030204" pitchFamily="2" charset="0"/>
              </a:rPr>
              <a:t>Gale Literature Resource Center </a:t>
            </a:r>
            <a:r>
              <a:rPr lang="en-US" b="0" i="0" dirty="0">
                <a:solidFill>
                  <a:srgbClr val="000000"/>
                </a:solidFill>
                <a:effectLst/>
                <a:latin typeface="barlow" panose="020F0502020204030204" pitchFamily="2" charset="0"/>
              </a:rPr>
              <a:t>is Gale’s most current, comprehensive, and reliable online literature resource, offering the broadest and most representative range of authors and their works, including a deep collection of full-text critical and literary analysis for literary studies. The resource provides researchers with unbounding literary resources to support their literary responses, literary analysis, and thesis statements through a diversity of scholars and critics that ensure all views and interpretations are represented.</a:t>
            </a:r>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2</a:t>
            </a:fld>
            <a:endParaRPr lang="en-US"/>
          </a:p>
        </p:txBody>
      </p:sp>
    </p:spTree>
    <p:extLst>
      <p:ext uri="{BB962C8B-B14F-4D97-AF65-F5344CB8AC3E}">
        <p14:creationId xmlns:p14="http://schemas.microsoft.com/office/powerpoint/2010/main" val="5501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Unlimited printing and downloading allow patrons to access their full text offline.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buttons are found next to the Send To button in the tool bar and the buttons under the title.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8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article includes a simple translation button allowing patrons to choose they language they prefer. Utilizing Set Interface Language will change all the navigation buttons and tools within the platform to the selected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translate an article or the interface select the Translate button found in the set of tools on the left of the screen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530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Utilizing the text manipulation tools provides for the most customized experience. Patrons can choose their preferences and they will be retained through the duration of their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options are found in the next to the Translate button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851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Listen tool includes options to have words and sentences highlights as they are read, as well as the option to increase or decrease the reading speed. Patrons can download the MP3 to listen to the article on the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this feature next to the Text Manipulation tools under the document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Bonus: The Listen tool will read the article in whatever language it’s translated to. So, if an article has been translated to Spanish by a patron and they then select Listen, they will listen to the text in Spanish.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923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utilize the Person Search navigate to the tool bar at the top of the homepage or a search results page. Once launched patrons can either browse or search for individuals that meet their searching criteria.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60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Pages can be found in the bottom sections of the homepage. These pages are helpful for patrons who prefer point and click browsing over searching.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66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text results include the option to add highlights and notes. To get started, select text within the document as you normally would to copy or paste text (click and drag on your computer, or tap the first and last word on mobile devices). You’ll then see a pop-out menu that provides color options and the ability to add notes. Choose the desired color for the highlight and add your thoughts to the notes field.</a:t>
            </a:r>
          </a:p>
          <a:p>
            <a:endParaRPr lang="en-US" dirty="0"/>
          </a:p>
          <a:p>
            <a:r>
              <a:rPr lang="en-US" dirty="0"/>
              <a:t>Be sure to take the highlighted item with you before you close the resource by downloading, printing, or sending the item to Google Drive or Microsoft OneDrive. This will provide a copy of the result including any highlights and notes you made within the document.</a:t>
            </a:r>
          </a:p>
          <a:p>
            <a:endParaRPr lang="en-US" dirty="0"/>
          </a:p>
          <a:p>
            <a:r>
              <a:rPr lang="en-US" dirty="0"/>
              <a:t>Note that you can also access the Highlights and Notes menu option in the upper right-hand corner of the resource to access all the highlights and notes you’ve made within a given session. This allows you to easily jump to articles and edit highlights and notes, or to download, print, or send a full list of all your highlights and notes to Google Drive or Microsoft OneDrive. Again, if you plan to use this tool, be sure to download, print, or Send to… before exiting the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391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Use this slide as a visual prompt for final questions and/or discussions</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29</a:t>
            </a:fld>
            <a:endParaRPr lang="en-US"/>
          </a:p>
        </p:txBody>
      </p:sp>
    </p:spTree>
    <p:extLst>
      <p:ext uri="{BB962C8B-B14F-4D97-AF65-F5344CB8AC3E}">
        <p14:creationId xmlns:p14="http://schemas.microsoft.com/office/powerpoint/2010/main" val="269210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content in </a:t>
            </a:r>
            <a:r>
              <a:rPr lang="en-US" i="1" dirty="0"/>
              <a:t>Gale Literature Resource Center </a:t>
            </a:r>
            <a:r>
              <a:rPr lang="en-US" dirty="0"/>
              <a:t>can be accessed by you and your patrons 24/7 on any device, no matter where you are.  Additionally, </a:t>
            </a:r>
            <a:r>
              <a:rPr lang="en-US" i="1" dirty="0"/>
              <a:t>Gale Literature Resource Center </a:t>
            </a:r>
            <a:r>
              <a:rPr lang="en-US" dirty="0"/>
              <a:t>is an ad-free environment that provides full-text access without paywalls.</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3</a:t>
            </a:fld>
            <a:endParaRPr lang="en-US"/>
          </a:p>
        </p:txBody>
      </p:sp>
    </p:spTree>
    <p:extLst>
      <p:ext uri="{BB962C8B-B14F-4D97-AF65-F5344CB8AC3E}">
        <p14:creationId xmlns:p14="http://schemas.microsoft.com/office/powerpoint/2010/main" val="127916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access all the premium resources within </a:t>
            </a:r>
            <a:r>
              <a:rPr lang="en-US" i="1" dirty="0"/>
              <a:t>Gale Literature Resource Center </a:t>
            </a:r>
            <a:r>
              <a:rPr lang="en-US" dirty="0"/>
              <a:t>by browsing or searching for topics of interest, exploring content organized by type, and then clicking individual result titles to view and use recommended resources, journals, videos, images, literary criticisms, and more. </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5</a:t>
            </a:fld>
            <a:endParaRPr lang="en-US"/>
          </a:p>
        </p:txBody>
      </p:sp>
    </p:spTree>
    <p:extLst>
      <p:ext uri="{BB962C8B-B14F-4D97-AF65-F5344CB8AC3E}">
        <p14:creationId xmlns:p14="http://schemas.microsoft.com/office/powerpoint/2010/main" val="217342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a basic search, just enter key terms related to topics of interest in the search box on the homepage or at the top of every page throughout </a:t>
            </a:r>
            <a:r>
              <a:rPr lang="en-US" i="1" dirty="0"/>
              <a:t>Gale Literature Resource Center</a:t>
            </a:r>
            <a:r>
              <a:rPr lang="en-US" dirty="0"/>
              <a:t>.</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6</a:t>
            </a:fld>
            <a:endParaRPr lang="en-US"/>
          </a:p>
        </p:txBody>
      </p:sp>
    </p:spTree>
    <p:extLst>
      <p:ext uri="{BB962C8B-B14F-4D97-AF65-F5344CB8AC3E}">
        <p14:creationId xmlns:p14="http://schemas.microsoft.com/office/powerpoint/2010/main" val="90737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run a more targeted or customized search by clicking the Advanced Search option beneath or to the side of the basic search box. Advanced Search provides the option to select specific search fields (For example, publication title if you’re looking for articles in a specific journal</a:t>
            </a:r>
            <a:r>
              <a:rPr lang="en-US" i="0" dirty="0"/>
              <a:t>) and combine these fields/terms in various ways (for instance using NOT if you want articles about one subject but are NOT interested in any articles that also focus on a related subject that is not relevant to what you are researching). If you scroll down the page, you can also include search options to limit results </a:t>
            </a:r>
            <a:r>
              <a:rPr lang="en-US" dirty="0"/>
              <a:t>by document type, date, and more.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3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a:t>
            </a:r>
            <a:r>
              <a:rPr lang="en-US" i="1" dirty="0"/>
              <a:t>Gale Literature Resource Center</a:t>
            </a:r>
            <a:r>
              <a:rPr lang="en-US" dirty="0"/>
              <a:t> is designed to make it easy for your patrons to browse for topics of interest. Simply click the Browse Topics option in the upper right corner of the homepage and on many other pages throughout the resource to access a list of all topics for which there are curated pages. If desired, you can use the drop-down menu at the top of this page to view pages based on categories of interest.</a:t>
            </a:r>
          </a:p>
          <a:p>
            <a:endParaRPr lang="en-US" dirty="0"/>
          </a:p>
          <a:p>
            <a:r>
              <a:rPr lang="en-US" dirty="0"/>
              <a:t>When you click the title of one of the topics, you’ll be taken to a results list focused on your topic. Simply click the header for a content type to view all results of that format, and click the title of an individual result to view that specific piece of content.</a:t>
            </a:r>
          </a:p>
          <a:p>
            <a:endParaRPr lang="en-US" dirty="0"/>
          </a:p>
          <a:p>
            <a:r>
              <a:rPr lang="en-US" dirty="0"/>
              <a:t>Note that if you do not see a topic related to something of interest, that just means that you will need to run a basic or advanced search within </a:t>
            </a:r>
            <a:r>
              <a:rPr lang="en-US" i="1" dirty="0"/>
              <a:t>Gale Literature Resource Center </a:t>
            </a:r>
            <a:r>
              <a:rPr lang="en-US" dirty="0"/>
              <a:t>to view any available results (it doesn’t mean content on that topic is unavailable).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49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run a search you’ll find options to further pinpoint results of interest. At the top of the page, you can click to view results of specific types (Literature Criticisms, Biographies, Topic and Work Overviews, etc.) depending on what’s available for your search.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8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Filter Your Results portion on the right-hand side of the results, you’ll find options to limit your search results further based on publication date, subjects, document types, etc. Simply click one of the filtering options, check the box next to specific filters of interest, and then click to Apply the filter. </a:t>
            </a:r>
          </a:p>
          <a:p>
            <a:endParaRPr lang="en-US" dirty="0"/>
          </a:p>
          <a:p>
            <a:r>
              <a:rPr lang="en-US" dirty="0"/>
              <a:t>Note that these are also great options to point out to patrons who are running very broad searches.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0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Domestic_Learning_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l="2903" r="2903"/>
          <a:stretch/>
        </p:blipFill>
        <p:spPr>
          <a:xfrm>
            <a:off x="3048" y="-58944"/>
            <a:ext cx="12188952" cy="6858000"/>
          </a:xfrm>
          <a:prstGeom prst="rect">
            <a:avLst/>
          </a:prstGeom>
          <a:scene3d>
            <a:camera prst="orthographicFront">
              <a:rot lat="0" lon="0" rev="0"/>
            </a:camera>
            <a:lightRig rig="threePt" dir="t"/>
          </a:scene3d>
        </p:spPr>
      </p:pic>
      <p:sp>
        <p:nvSpPr>
          <p:cNvPr id="5" name="Text Placeholder 7"/>
          <p:cNvSpPr>
            <a:spLocks noGrp="1"/>
          </p:cNvSpPr>
          <p:nvPr>
            <p:ph type="body" sz="quarter" idx="10" hasCustomPrompt="1"/>
          </p:nvPr>
        </p:nvSpPr>
        <p:spPr>
          <a:xfrm>
            <a:off x="-6776" y="1062093"/>
            <a:ext cx="7084294" cy="2802401"/>
          </a:xfrm>
          <a:prstGeom prst="rect">
            <a:avLst/>
          </a:prstGeom>
          <a:solidFill>
            <a:schemeClr val="bg1">
              <a:alpha val="69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4124" y="5916706"/>
            <a:ext cx="12196124"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305026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16222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26345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66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A7996BA6-B53B-1836-7253-AC7298B1E13B}"/>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7467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636014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FBD12-5009-B6F3-2299-BAE764CB6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4E1FE-2314-3218-FE02-7D3A2C3FE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F888-DAA6-4D76-BC58-8ACB2A5F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B9111-5110-49C9-B947-2A2654972DC8}" type="datetimeFigureOut">
              <a:rPr lang="en-US" smtClean="0"/>
              <a:t>10/30/2023</a:t>
            </a:fld>
            <a:endParaRPr lang="en-US"/>
          </a:p>
        </p:txBody>
      </p:sp>
      <p:sp>
        <p:nvSpPr>
          <p:cNvPr id="5" name="Footer Placeholder 4">
            <a:extLst>
              <a:ext uri="{FF2B5EF4-FFF2-40B4-BE49-F238E27FC236}">
                <a16:creationId xmlns:a16="http://schemas.microsoft.com/office/drawing/2014/main" id="{88089935-2ACD-B477-4F3B-D6E7D97F2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9D1BD5-55FC-8D30-5C70-B6B133EF5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9E77D-5108-44A6-B051-87712B16E13F}" type="slidenum">
              <a:rPr lang="en-US" smtClean="0"/>
              <a:t>‹#›</a:t>
            </a:fld>
            <a:endParaRPr lang="en-US"/>
          </a:p>
        </p:txBody>
      </p:sp>
    </p:spTree>
    <p:extLst>
      <p:ext uri="{BB962C8B-B14F-4D97-AF65-F5344CB8AC3E}">
        <p14:creationId xmlns:p14="http://schemas.microsoft.com/office/powerpoint/2010/main" val="4105690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t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9.tif"/><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60.t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1.tif"/><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tif"/></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4.tif"/><Relationship Id="rId4" Type="http://schemas.openxmlformats.org/officeDocument/2006/relationships/image" Target="../media/image63.ti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tif"/><Relationship Id="rId4" Type="http://schemas.openxmlformats.org/officeDocument/2006/relationships/image" Target="../media/image65.ti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8.tif"/><Relationship Id="rId4" Type="http://schemas.openxmlformats.org/officeDocument/2006/relationships/image" Target="../media/image67.tif"/></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3.t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jp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t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5C264A-FDB6-DC87-B478-57FC1A78C712}"/>
              </a:ext>
            </a:extLst>
          </p:cNvPr>
          <p:cNvSpPr>
            <a:spLocks noGrp="1"/>
          </p:cNvSpPr>
          <p:nvPr>
            <p:ph type="body" sz="quarter" idx="10"/>
          </p:nvPr>
        </p:nvSpPr>
        <p:spPr>
          <a:xfrm>
            <a:off x="-6776" y="1062093"/>
            <a:ext cx="6346396" cy="2802401"/>
          </a:xfrm>
        </p:spPr>
        <p:txBody>
          <a:bodyPr/>
          <a:lstStyle/>
          <a:p>
            <a:endParaRPr lang="en-US" dirty="0"/>
          </a:p>
        </p:txBody>
      </p:sp>
      <p:sp>
        <p:nvSpPr>
          <p:cNvPr id="3" name="Title 2">
            <a:extLst>
              <a:ext uri="{FF2B5EF4-FFF2-40B4-BE49-F238E27FC236}">
                <a16:creationId xmlns:a16="http://schemas.microsoft.com/office/drawing/2014/main" id="{7F961A4E-03F1-5982-BA8A-722D0FEA6D07}"/>
              </a:ext>
            </a:extLst>
          </p:cNvPr>
          <p:cNvSpPr>
            <a:spLocks noGrp="1"/>
          </p:cNvSpPr>
          <p:nvPr>
            <p:ph type="title"/>
          </p:nvPr>
        </p:nvSpPr>
        <p:spPr>
          <a:xfrm>
            <a:off x="434218" y="1473424"/>
            <a:ext cx="5905402" cy="1532698"/>
          </a:xfrm>
        </p:spPr>
        <p:txBody>
          <a:bodyPr>
            <a:norm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GALE LITERATURE RESOURCE CENTER</a:t>
            </a:r>
          </a:p>
        </p:txBody>
      </p:sp>
    </p:spTree>
    <p:extLst>
      <p:ext uri="{BB962C8B-B14F-4D97-AF65-F5344CB8AC3E}">
        <p14:creationId xmlns:p14="http://schemas.microsoft.com/office/powerpoint/2010/main" val="27199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AND FILTER RESULTS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grpSp>
        <p:nvGrpSpPr>
          <p:cNvPr id="5" name="Group 4">
            <a:extLst>
              <a:ext uri="{FF2B5EF4-FFF2-40B4-BE49-F238E27FC236}">
                <a16:creationId xmlns:a16="http://schemas.microsoft.com/office/drawing/2014/main" id="{977946DE-B1B7-B180-9346-3E1FD280EE76}"/>
              </a:ext>
            </a:extLst>
          </p:cNvPr>
          <p:cNvGrpSpPr/>
          <p:nvPr/>
        </p:nvGrpSpPr>
        <p:grpSpPr>
          <a:xfrm>
            <a:off x="5123459" y="871714"/>
            <a:ext cx="6470957" cy="4880031"/>
            <a:chOff x="5082363" y="810070"/>
            <a:chExt cx="6470957" cy="4880031"/>
          </a:xfrm>
        </p:grpSpPr>
        <p:pic>
          <p:nvPicPr>
            <p:cNvPr id="16" name="Picture 15">
              <a:extLst>
                <a:ext uri="{FF2B5EF4-FFF2-40B4-BE49-F238E27FC236}">
                  <a16:creationId xmlns:a16="http://schemas.microsoft.com/office/drawing/2014/main" id="{FCF61395-ECE2-B8B3-7FFF-32CA8A00B0C0}"/>
                </a:ext>
              </a:extLst>
            </p:cNvPr>
            <p:cNvPicPr>
              <a:picLocks noChangeAspect="1"/>
            </p:cNvPicPr>
            <p:nvPr/>
          </p:nvPicPr>
          <p:blipFill>
            <a:blip r:embed="rId3"/>
            <a:stretch>
              <a:fillRect/>
            </a:stretch>
          </p:blipFill>
          <p:spPr>
            <a:xfrm>
              <a:off x="5082363" y="810070"/>
              <a:ext cx="6470957" cy="4880031"/>
            </a:xfrm>
            <a:prstGeom prst="rect">
              <a:avLst/>
            </a:prstGeom>
            <a:ln w="12700">
              <a:solidFill>
                <a:schemeClr val="bg2">
                  <a:lumMod val="75000"/>
                </a:schemeClr>
              </a:solidFill>
            </a:ln>
          </p:spPr>
        </p:pic>
        <p:pic>
          <p:nvPicPr>
            <p:cNvPr id="18" name="Picture 17">
              <a:extLst>
                <a:ext uri="{FF2B5EF4-FFF2-40B4-BE49-F238E27FC236}">
                  <a16:creationId xmlns:a16="http://schemas.microsoft.com/office/drawing/2014/main" id="{AFCA0305-8AA8-C662-5D06-FD693C8FF724}"/>
                </a:ext>
              </a:extLst>
            </p:cNvPr>
            <p:cNvPicPr>
              <a:picLocks noChangeAspect="1"/>
            </p:cNvPicPr>
            <p:nvPr/>
          </p:nvPicPr>
          <p:blipFill>
            <a:blip r:embed="rId4"/>
            <a:stretch>
              <a:fillRect/>
            </a:stretch>
          </p:blipFill>
          <p:spPr>
            <a:xfrm>
              <a:off x="9156139" y="2043381"/>
              <a:ext cx="2397181" cy="820612"/>
            </a:xfrm>
            <a:prstGeom prst="rect">
              <a:avLst/>
            </a:prstGeom>
            <a:ln w="31750">
              <a:solidFill>
                <a:srgbClr val="DC4405"/>
              </a:solidFill>
            </a:ln>
          </p:spPr>
        </p:pic>
      </p:grpSp>
    </p:spTree>
    <p:extLst>
      <p:ext uri="{BB962C8B-B14F-4D97-AF65-F5344CB8AC3E}">
        <p14:creationId xmlns:p14="http://schemas.microsoft.com/office/powerpoint/2010/main" val="162588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AND FILTER RESULTS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grpSp>
        <p:nvGrpSpPr>
          <p:cNvPr id="11" name="Group 10">
            <a:extLst>
              <a:ext uri="{FF2B5EF4-FFF2-40B4-BE49-F238E27FC236}">
                <a16:creationId xmlns:a16="http://schemas.microsoft.com/office/drawing/2014/main" id="{9CC55EA4-6ED6-8C7F-014C-5115A3956C36}"/>
              </a:ext>
            </a:extLst>
          </p:cNvPr>
          <p:cNvGrpSpPr/>
          <p:nvPr/>
        </p:nvGrpSpPr>
        <p:grpSpPr>
          <a:xfrm>
            <a:off x="298017" y="4310436"/>
            <a:ext cx="4338084" cy="400110"/>
            <a:chOff x="298017" y="1179820"/>
            <a:chExt cx="4338084" cy="400110"/>
          </a:xfrm>
        </p:grpSpPr>
        <p:sp>
          <p:nvSpPr>
            <p:cNvPr id="14" name="TextBox 13">
              <a:extLst>
                <a:ext uri="{FF2B5EF4-FFF2-40B4-BE49-F238E27FC236}">
                  <a16:creationId xmlns:a16="http://schemas.microsoft.com/office/drawing/2014/main" id="{8A2F1BC1-BB96-D665-4462-032EF69AED3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VIEW INDIVIDUAL SOURCES</a:t>
              </a:r>
            </a:p>
          </p:txBody>
        </p:sp>
        <p:cxnSp>
          <p:nvCxnSpPr>
            <p:cNvPr id="16" name="Straight Connector 15">
              <a:extLst>
                <a:ext uri="{FF2B5EF4-FFF2-40B4-BE49-F238E27FC236}">
                  <a16:creationId xmlns:a16="http://schemas.microsoft.com/office/drawing/2014/main" id="{9FF846F4-BA20-7025-DCA4-5EE0438DF76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BB4967A-8B5D-342A-4067-21B76DF39F0C}"/>
              </a:ext>
            </a:extLst>
          </p:cNvPr>
          <p:cNvSpPr txBox="1"/>
          <p:nvPr/>
        </p:nvSpPr>
        <p:spPr>
          <a:xfrm>
            <a:off x="393403" y="4964416"/>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See document information like date, publication, and word count before selecting it</a:t>
            </a:r>
          </a:p>
        </p:txBody>
      </p:sp>
      <p:grpSp>
        <p:nvGrpSpPr>
          <p:cNvPr id="5" name="Group 4">
            <a:extLst>
              <a:ext uri="{FF2B5EF4-FFF2-40B4-BE49-F238E27FC236}">
                <a16:creationId xmlns:a16="http://schemas.microsoft.com/office/drawing/2014/main" id="{2D107E56-EFB4-22DA-68DE-3304C85A7628}"/>
              </a:ext>
            </a:extLst>
          </p:cNvPr>
          <p:cNvGrpSpPr/>
          <p:nvPr/>
        </p:nvGrpSpPr>
        <p:grpSpPr>
          <a:xfrm>
            <a:off x="5196689" y="844083"/>
            <a:ext cx="6470958" cy="4880031"/>
            <a:chOff x="5196689" y="741343"/>
            <a:chExt cx="6470958" cy="4880031"/>
          </a:xfrm>
        </p:grpSpPr>
        <p:pic>
          <p:nvPicPr>
            <p:cNvPr id="13" name="Picture 12">
              <a:extLst>
                <a:ext uri="{FF2B5EF4-FFF2-40B4-BE49-F238E27FC236}">
                  <a16:creationId xmlns:a16="http://schemas.microsoft.com/office/drawing/2014/main" id="{BCDF3C20-0DF0-AA47-1962-B08125854047}"/>
                </a:ext>
              </a:extLst>
            </p:cNvPr>
            <p:cNvPicPr>
              <a:picLocks noChangeAspect="1"/>
            </p:cNvPicPr>
            <p:nvPr/>
          </p:nvPicPr>
          <p:blipFill>
            <a:blip r:embed="rId3"/>
            <a:stretch>
              <a:fillRect/>
            </a:stretch>
          </p:blipFill>
          <p:spPr>
            <a:xfrm>
              <a:off x="5196690" y="741343"/>
              <a:ext cx="6470957" cy="4880031"/>
            </a:xfrm>
            <a:prstGeom prst="rect">
              <a:avLst/>
            </a:prstGeom>
            <a:ln w="12700">
              <a:solidFill>
                <a:schemeClr val="bg2">
                  <a:lumMod val="75000"/>
                </a:schemeClr>
              </a:solidFill>
            </a:ln>
          </p:spPr>
        </p:pic>
        <p:pic>
          <p:nvPicPr>
            <p:cNvPr id="20" name="Picture 19">
              <a:extLst>
                <a:ext uri="{FF2B5EF4-FFF2-40B4-BE49-F238E27FC236}">
                  <a16:creationId xmlns:a16="http://schemas.microsoft.com/office/drawing/2014/main" id="{20A1D60C-D075-F445-965B-C227B1F1AF0C}"/>
                </a:ext>
              </a:extLst>
            </p:cNvPr>
            <p:cNvPicPr>
              <a:picLocks noChangeAspect="1"/>
            </p:cNvPicPr>
            <p:nvPr/>
          </p:nvPicPr>
          <p:blipFill>
            <a:blip r:embed="rId4"/>
            <a:stretch>
              <a:fillRect/>
            </a:stretch>
          </p:blipFill>
          <p:spPr>
            <a:xfrm>
              <a:off x="5196689" y="2498757"/>
              <a:ext cx="4186641" cy="848762"/>
            </a:xfrm>
            <a:prstGeom prst="rect">
              <a:avLst/>
            </a:prstGeom>
            <a:ln w="31750">
              <a:solidFill>
                <a:srgbClr val="DC4405"/>
              </a:solidFill>
            </a:ln>
          </p:spPr>
        </p:pic>
      </p:grpSp>
    </p:spTree>
    <p:extLst>
      <p:ext uri="{BB962C8B-B14F-4D97-AF65-F5344CB8AC3E}">
        <p14:creationId xmlns:p14="http://schemas.microsoft.com/office/powerpoint/2010/main" val="151116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3ECC6BAF-06C6-B4EB-8DF9-7C20EE6DAD17}"/>
              </a:ext>
            </a:extLst>
          </p:cNvPr>
          <p:cNvCxnSpPr>
            <a:cxnSpLocks/>
          </p:cNvCxnSpPr>
          <p:nvPr/>
        </p:nvCxnSpPr>
        <p:spPr>
          <a:xfrm>
            <a:off x="1245458" y="3161626"/>
            <a:ext cx="10273208"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214795" y="4177809"/>
            <a:ext cx="2014497" cy="646331"/>
          </a:xfrm>
          <a:prstGeom prst="rect">
            <a:avLst/>
          </a:prstGeom>
          <a:noFill/>
        </p:spPr>
        <p:txBody>
          <a:bodyPr wrap="square" rtlCol="0">
            <a:spAutoFit/>
          </a:bodyP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LITERATURE CRITICISM</a:t>
            </a:r>
          </a:p>
        </p:txBody>
      </p:sp>
      <p:sp>
        <p:nvSpPr>
          <p:cNvPr id="20" name="TextBox 19">
            <a:extLst>
              <a:ext uri="{FF2B5EF4-FFF2-40B4-BE49-F238E27FC236}">
                <a16:creationId xmlns:a16="http://schemas.microsoft.com/office/drawing/2014/main" id="{4086A9CD-2652-A0B1-0B82-D457E8C394BB}"/>
              </a:ext>
            </a:extLst>
          </p:cNvPr>
          <p:cNvSpPr txBox="1"/>
          <p:nvPr/>
        </p:nvSpPr>
        <p:spPr>
          <a:xfrm>
            <a:off x="2698008" y="4039309"/>
            <a:ext cx="2014497" cy="923330"/>
          </a:xfrm>
          <a:prstGeom prst="rect">
            <a:avLst/>
          </a:prstGeom>
          <a:noFill/>
        </p:spPr>
        <p:txBody>
          <a:bodyPr wrap="square" rtlCol="0">
            <a:spAutoFit/>
          </a:bodyP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TOPIC AND WORKS OVERVIEWS</a:t>
            </a:r>
          </a:p>
        </p:txBody>
      </p:sp>
      <p:sp>
        <p:nvSpPr>
          <p:cNvPr id="21" name="TextBox 20">
            <a:extLst>
              <a:ext uri="{FF2B5EF4-FFF2-40B4-BE49-F238E27FC236}">
                <a16:creationId xmlns:a16="http://schemas.microsoft.com/office/drawing/2014/main" id="{F3500587-B77A-CEAA-16DB-509D80EEAAB5}"/>
              </a:ext>
            </a:extLst>
          </p:cNvPr>
          <p:cNvSpPr txBox="1"/>
          <p:nvPr/>
        </p:nvSpPr>
        <p:spPr>
          <a:xfrm>
            <a:off x="5181221" y="4177809"/>
            <a:ext cx="2230395" cy="369332"/>
          </a:xfrm>
          <a:prstGeom prst="rect">
            <a:avLst/>
          </a:prstGeom>
          <a:noFill/>
        </p:spPr>
        <p:txBody>
          <a:bodyPr wrap="square" rtlCol="0">
            <a:spAutoFit/>
          </a:bodyPr>
          <a:lstStyle/>
          <a:p>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FULL-TEXT WORKS</a:t>
            </a:r>
          </a:p>
        </p:txBody>
      </p:sp>
      <p:sp>
        <p:nvSpPr>
          <p:cNvPr id="22" name="TextBox 21">
            <a:extLst>
              <a:ext uri="{FF2B5EF4-FFF2-40B4-BE49-F238E27FC236}">
                <a16:creationId xmlns:a16="http://schemas.microsoft.com/office/drawing/2014/main" id="{5523DBC7-FC47-F682-913E-D16297CE996E}"/>
              </a:ext>
            </a:extLst>
          </p:cNvPr>
          <p:cNvSpPr txBox="1"/>
          <p:nvPr/>
        </p:nvSpPr>
        <p:spPr>
          <a:xfrm>
            <a:off x="8004518" y="4177809"/>
            <a:ext cx="1718904" cy="369332"/>
          </a:xfrm>
          <a:prstGeom prst="rect">
            <a:avLst/>
          </a:prstGeom>
          <a:noFill/>
        </p:spPr>
        <p:txBody>
          <a:bodyPr wrap="square" rtlCol="0">
            <a:spAutoFit/>
          </a:bodyPr>
          <a:lstStyle/>
          <a:p>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BIOGRAPHIES</a:t>
            </a:r>
          </a:p>
        </p:txBody>
      </p:sp>
      <p:sp>
        <p:nvSpPr>
          <p:cNvPr id="23" name="TextBox 22">
            <a:extLst>
              <a:ext uri="{FF2B5EF4-FFF2-40B4-BE49-F238E27FC236}">
                <a16:creationId xmlns:a16="http://schemas.microsoft.com/office/drawing/2014/main" id="{8687831D-93D6-1726-53C2-7A16414CD1FE}"/>
              </a:ext>
            </a:extLst>
          </p:cNvPr>
          <p:cNvSpPr txBox="1"/>
          <p:nvPr/>
        </p:nvSpPr>
        <p:spPr>
          <a:xfrm>
            <a:off x="10195038" y="4041108"/>
            <a:ext cx="1642263" cy="646331"/>
          </a:xfrm>
          <a:prstGeom prst="rect">
            <a:avLst/>
          </a:prstGeom>
          <a:noFill/>
        </p:spPr>
        <p:txBody>
          <a:bodyPr wrap="square" rtlCol="0">
            <a:spAutoFit/>
          </a:bodyPr>
          <a:lstStyle/>
          <a:p>
            <a:pPr algn="ctr"/>
            <a:r>
              <a:rPr lang="en-US"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MULTIMEDIA MATERIALS</a:t>
            </a: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435070" y="2295072"/>
            <a:ext cx="1562986" cy="1562986"/>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Books on shelf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9363" y="2619365"/>
              <a:ext cx="914400" cy="914400"/>
            </a:xfrm>
            <a:prstGeom prst="rect">
              <a:avLst/>
            </a:prstGeom>
          </p:spPr>
        </p:pic>
      </p:grpSp>
      <p:grpSp>
        <p:nvGrpSpPr>
          <p:cNvPr id="46" name="Group 45">
            <a:extLst>
              <a:ext uri="{FF2B5EF4-FFF2-40B4-BE49-F238E27FC236}">
                <a16:creationId xmlns:a16="http://schemas.microsoft.com/office/drawing/2014/main" id="{6BCC27C9-F63B-05EA-5961-B91B9274CCC6}"/>
              </a:ext>
            </a:extLst>
          </p:cNvPr>
          <p:cNvGrpSpPr/>
          <p:nvPr/>
        </p:nvGrpSpPr>
        <p:grpSpPr>
          <a:xfrm>
            <a:off x="2932087" y="2295072"/>
            <a:ext cx="1562986" cy="1562986"/>
            <a:chOff x="2932087" y="2295072"/>
            <a:chExt cx="1562986" cy="1562986"/>
          </a:xfrm>
        </p:grpSpPr>
        <p:sp>
          <p:nvSpPr>
            <p:cNvPr id="25" name="Oval 24">
              <a:extLst>
                <a:ext uri="{FF2B5EF4-FFF2-40B4-BE49-F238E27FC236}">
                  <a16:creationId xmlns:a16="http://schemas.microsoft.com/office/drawing/2014/main" id="{5E59C4E5-7C62-9801-32C3-38AB0557AB6C}"/>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Document with solid fill">
              <a:extLst>
                <a:ext uri="{FF2B5EF4-FFF2-40B4-BE49-F238E27FC236}">
                  <a16:creationId xmlns:a16="http://schemas.microsoft.com/office/drawing/2014/main" id="{471B59E8-002C-3A1C-9D06-AE630C2E99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9322" y="2598099"/>
              <a:ext cx="914400" cy="914400"/>
            </a:xfrm>
            <a:prstGeom prst="rect">
              <a:avLst/>
            </a:prstGeom>
          </p:spPr>
        </p:pic>
      </p:grpSp>
      <p:grpSp>
        <p:nvGrpSpPr>
          <p:cNvPr id="47" name="Group 46">
            <a:extLst>
              <a:ext uri="{FF2B5EF4-FFF2-40B4-BE49-F238E27FC236}">
                <a16:creationId xmlns:a16="http://schemas.microsoft.com/office/drawing/2014/main" id="{9E1C916C-5612-8AAA-BE42-86A9627B32F2}"/>
              </a:ext>
            </a:extLst>
          </p:cNvPr>
          <p:cNvGrpSpPr/>
          <p:nvPr/>
        </p:nvGrpSpPr>
        <p:grpSpPr>
          <a:xfrm>
            <a:off x="5443589" y="2295072"/>
            <a:ext cx="1562986" cy="1562986"/>
            <a:chOff x="5443589" y="2295072"/>
            <a:chExt cx="1562986" cy="1562986"/>
          </a:xfrm>
        </p:grpSpPr>
        <p:sp>
          <p:nvSpPr>
            <p:cNvPr id="24" name="Oval 23">
              <a:extLst>
                <a:ext uri="{FF2B5EF4-FFF2-40B4-BE49-F238E27FC236}">
                  <a16:creationId xmlns:a16="http://schemas.microsoft.com/office/drawing/2014/main" id="{C9691A41-1581-16C2-51D3-C926F5A5D5CA}"/>
                </a:ext>
              </a:extLst>
            </p:cNvPr>
            <p:cNvSpPr/>
            <p:nvPr/>
          </p:nvSpPr>
          <p:spPr>
            <a:xfrm>
              <a:off x="5443589" y="2295072"/>
              <a:ext cx="1562986" cy="1562986"/>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39" descr="Storytelling with solid fill">
              <a:extLst>
                <a:ext uri="{FF2B5EF4-FFF2-40B4-BE49-F238E27FC236}">
                  <a16:creationId xmlns:a16="http://schemas.microsoft.com/office/drawing/2014/main" id="{3E6FDBC8-0928-013F-43C2-A2E7995F74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789148" y="2619362"/>
              <a:ext cx="914400" cy="914400"/>
            </a:xfrm>
            <a:prstGeom prst="rect">
              <a:avLst/>
            </a:prstGeom>
          </p:spPr>
        </p:pic>
      </p:grpSp>
      <p:sp>
        <p:nvSpPr>
          <p:cNvPr id="26" name="Oval 25">
            <a:extLst>
              <a:ext uri="{FF2B5EF4-FFF2-40B4-BE49-F238E27FC236}">
                <a16:creationId xmlns:a16="http://schemas.microsoft.com/office/drawing/2014/main" id="{910C8FCC-B261-0680-9BD0-4FC02D0F7B52}"/>
              </a:ext>
            </a:extLst>
          </p:cNvPr>
          <p:cNvSpPr/>
          <p:nvPr/>
        </p:nvSpPr>
        <p:spPr>
          <a:xfrm>
            <a:off x="7940605" y="2295072"/>
            <a:ext cx="1562986" cy="1562986"/>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EC59B62F-E021-CC62-F486-73D5AF72F111}"/>
              </a:ext>
            </a:extLst>
          </p:cNvPr>
          <p:cNvGrpSpPr/>
          <p:nvPr/>
        </p:nvGrpSpPr>
        <p:grpSpPr>
          <a:xfrm>
            <a:off x="10234676" y="2295072"/>
            <a:ext cx="1562986" cy="1562986"/>
            <a:chOff x="10234676" y="2295072"/>
            <a:chExt cx="1562986" cy="1562986"/>
          </a:xfrm>
        </p:grpSpPr>
        <p:sp>
          <p:nvSpPr>
            <p:cNvPr id="27" name="Oval 26">
              <a:extLst>
                <a:ext uri="{FF2B5EF4-FFF2-40B4-BE49-F238E27FC236}">
                  <a16:creationId xmlns:a16="http://schemas.microsoft.com/office/drawing/2014/main" id="{2C821A9F-3CFA-6F90-D101-5D712154AB36}"/>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Play with solid fill">
              <a:extLst>
                <a:ext uri="{FF2B5EF4-FFF2-40B4-BE49-F238E27FC236}">
                  <a16:creationId xmlns:a16="http://schemas.microsoft.com/office/drawing/2014/main" id="{305B8CC5-FFD0-523A-A824-9F36981EAF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73436" y="2619365"/>
              <a:ext cx="914400" cy="914400"/>
            </a:xfrm>
            <a:prstGeom prst="rect">
              <a:avLst/>
            </a:prstGeom>
          </p:spPr>
        </p:pic>
      </p:grpSp>
      <p:pic>
        <p:nvPicPr>
          <p:cNvPr id="2" name="Graphic 1" descr="Address Book with solid fill">
            <a:extLst>
              <a:ext uri="{FF2B5EF4-FFF2-40B4-BE49-F238E27FC236}">
                <a16:creationId xmlns:a16="http://schemas.microsoft.com/office/drawing/2014/main" id="{76FC2FF7-3F04-2497-BD05-D9BA560E70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64898" y="2619362"/>
            <a:ext cx="914400" cy="914400"/>
          </a:xfrm>
          <a:prstGeom prst="rect">
            <a:avLst/>
          </a:prstGeom>
        </p:spPr>
      </p:pic>
    </p:spTree>
    <p:extLst>
      <p:ext uri="{BB962C8B-B14F-4D97-AF65-F5344CB8AC3E}">
        <p14:creationId xmlns:p14="http://schemas.microsoft.com/office/powerpoint/2010/main" val="200565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 LITERATURE CRITICISM</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833405"/>
            <a:ext cx="34898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LITERATURE CRITICISM</a:t>
            </a: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462337" y="1509601"/>
            <a:ext cx="1225817" cy="1225817"/>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4" name="Graphic 33" descr="Books on shelf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9363" y="2619365"/>
              <a:ext cx="914400" cy="914400"/>
            </a:xfrm>
            <a:prstGeom prst="rect">
              <a:avLst/>
            </a:prstGeom>
          </p:spPr>
        </p:pic>
      </p:gr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312638"/>
            <a:ext cx="2906472" cy="0"/>
          </a:xfrm>
          <a:prstGeom prst="line">
            <a:avLst/>
          </a:prstGeom>
          <a:ln w="28575">
            <a:solidFill>
              <a:srgbClr val="94A54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456902"/>
            <a:ext cx="2906472" cy="2585323"/>
          </a:xfrm>
          <a:prstGeom prst="rect">
            <a:avLst/>
          </a:prstGeom>
          <a:noFill/>
        </p:spPr>
        <p:txBody>
          <a:bodyPr wrap="square" rtlCol="0">
            <a:spAutoFit/>
          </a:bodyPr>
          <a:lstStyle/>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Over 85,000 selected full-text critical essays and reviews from </a:t>
            </a:r>
            <a:r>
              <a:rPr lang="en-US" i="1" dirty="0">
                <a:solidFill>
                  <a:srgbClr val="003865"/>
                </a:solidFill>
                <a:latin typeface="Open Sans" panose="020B0606030504020204" pitchFamily="34" charset="0"/>
                <a:ea typeface="Open Sans" panose="020B0606030504020204" pitchFamily="34" charset="0"/>
                <a:cs typeface="Open Sans" panose="020B0606030504020204" pitchFamily="34" charset="0"/>
              </a:rPr>
              <a:t>Contemporary Literary Criticism, Twentieth-Century Literary Criticism, Nineteenth-Century Literature Criticism, </a:t>
            </a:r>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and much more</a:t>
            </a:r>
          </a:p>
        </p:txBody>
      </p:sp>
      <p:pic>
        <p:nvPicPr>
          <p:cNvPr id="7" name="Picture 6">
            <a:extLst>
              <a:ext uri="{FF2B5EF4-FFF2-40B4-BE49-F238E27FC236}">
                <a16:creationId xmlns:a16="http://schemas.microsoft.com/office/drawing/2014/main" id="{3955DD03-CD76-F8E0-8CF8-04D135954F8B}"/>
              </a:ext>
            </a:extLst>
          </p:cNvPr>
          <p:cNvPicPr>
            <a:picLocks noChangeAspect="1"/>
          </p:cNvPicPr>
          <p:nvPr/>
        </p:nvPicPr>
        <p:blipFill>
          <a:blip r:embed="rId5"/>
          <a:stretch>
            <a:fillRect/>
          </a:stretch>
        </p:blipFill>
        <p:spPr>
          <a:xfrm>
            <a:off x="5523182" y="1367073"/>
            <a:ext cx="6228149" cy="4123854"/>
          </a:xfrm>
          <a:prstGeom prst="rect">
            <a:avLst/>
          </a:prstGeom>
          <a:ln w="15875">
            <a:solidFill>
              <a:schemeClr val="bg2">
                <a:lumMod val="75000"/>
              </a:schemeClr>
            </a:solidFill>
          </a:ln>
        </p:spPr>
      </p:pic>
    </p:spTree>
    <p:extLst>
      <p:ext uri="{BB962C8B-B14F-4D97-AF65-F5344CB8AC3E}">
        <p14:creationId xmlns:p14="http://schemas.microsoft.com/office/powerpoint/2010/main" val="61530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35EB95-D94E-D40C-CF6E-B3DA7B52FBB7}"/>
              </a:ext>
            </a:extLst>
          </p:cNvPr>
          <p:cNvGrpSpPr/>
          <p:nvPr/>
        </p:nvGrpSpPr>
        <p:grpSpPr>
          <a:xfrm>
            <a:off x="462337" y="1509600"/>
            <a:ext cx="1225817" cy="1225817"/>
            <a:chOff x="2932087" y="2295072"/>
            <a:chExt cx="1562986" cy="1562986"/>
          </a:xfrm>
        </p:grpSpPr>
        <p:sp>
          <p:nvSpPr>
            <p:cNvPr id="7" name="Oval 6">
              <a:extLst>
                <a:ext uri="{FF2B5EF4-FFF2-40B4-BE49-F238E27FC236}">
                  <a16:creationId xmlns:a16="http://schemas.microsoft.com/office/drawing/2014/main" id="{E05FB922-512A-FF8F-4E44-90B420757072}"/>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ocument with solid fill">
              <a:extLst>
                <a:ext uri="{FF2B5EF4-FFF2-40B4-BE49-F238E27FC236}">
                  <a16:creationId xmlns:a16="http://schemas.microsoft.com/office/drawing/2014/main" id="{B5BF20D2-DCB4-DA72-AF9B-367230D897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9322" y="2598099"/>
              <a:ext cx="914400" cy="914400"/>
            </a:xfrm>
            <a:prstGeom prst="rect">
              <a:avLst/>
            </a:prstGeom>
          </p:spPr>
        </p:pic>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1" y="224710"/>
            <a:ext cx="11622743" cy="694944"/>
          </a:xfrm>
        </p:spPr>
        <p:txBody>
          <a:bodyPr>
            <a:no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 TOPIC AND WORKS OVERVIEW</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7" y="1720391"/>
            <a:ext cx="29064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TOPIC AND WORKS OVERVIEW</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45008" y="2579763"/>
            <a:ext cx="2906472" cy="0"/>
          </a:xfrm>
          <a:prstGeom prst="line">
            <a:avLst/>
          </a:prstGeom>
          <a:ln w="28575">
            <a:solidFill>
              <a:srgbClr val="0085C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083958" y="2735417"/>
            <a:ext cx="378807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Over 17,000 Topic and Works Overviews included from </a:t>
            </a:r>
            <a:r>
              <a:rPr lang="en-US" i="1" dirty="0">
                <a:solidFill>
                  <a:srgbClr val="003865"/>
                </a:solidFill>
                <a:latin typeface="Open Sans"/>
              </a:rPr>
              <a:t>The Journal of Literary Studies, The Journal of Narrative Theory, Merriam Webster’s Encyclopedia of Literature,</a:t>
            </a:r>
            <a:r>
              <a:rPr lang="en-US" dirty="0">
                <a:solidFill>
                  <a:srgbClr val="003865"/>
                </a:solidFill>
                <a:latin typeface="Open Sans"/>
              </a:rPr>
              <a:t> and more</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pic>
        <p:nvPicPr>
          <p:cNvPr id="10" name="Picture 9">
            <a:extLst>
              <a:ext uri="{FF2B5EF4-FFF2-40B4-BE49-F238E27FC236}">
                <a16:creationId xmlns:a16="http://schemas.microsoft.com/office/drawing/2014/main" id="{5C4BB6E1-11FF-B3C5-E132-C5C493D85709}"/>
              </a:ext>
            </a:extLst>
          </p:cNvPr>
          <p:cNvPicPr>
            <a:picLocks noChangeAspect="1"/>
          </p:cNvPicPr>
          <p:nvPr/>
        </p:nvPicPr>
        <p:blipFill>
          <a:blip r:embed="rId5"/>
          <a:stretch>
            <a:fillRect/>
          </a:stretch>
        </p:blipFill>
        <p:spPr>
          <a:xfrm>
            <a:off x="6096000" y="1289881"/>
            <a:ext cx="5081058" cy="4278237"/>
          </a:xfrm>
          <a:prstGeom prst="rect">
            <a:avLst/>
          </a:prstGeom>
          <a:ln w="15875">
            <a:solidFill>
              <a:schemeClr val="bg2">
                <a:lumMod val="75000"/>
              </a:schemeClr>
            </a:solidFill>
          </a:ln>
        </p:spPr>
      </p:pic>
    </p:spTree>
    <p:extLst>
      <p:ext uri="{BB962C8B-B14F-4D97-AF65-F5344CB8AC3E}">
        <p14:creationId xmlns:p14="http://schemas.microsoft.com/office/powerpoint/2010/main" val="414536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CF34E983-61CD-5159-55DD-BC84B8CDAC8C}"/>
              </a:ext>
            </a:extLst>
          </p:cNvPr>
          <p:cNvSpPr/>
          <p:nvPr/>
        </p:nvSpPr>
        <p:spPr>
          <a:xfrm>
            <a:off x="462336" y="1509600"/>
            <a:ext cx="1225817" cy="1225817"/>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 FULL-TEXT WORKS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7" y="1720391"/>
            <a:ext cx="28323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FULL-TEXT WORKS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FFC72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Over 100 Full-Text Works are found in Gale Literature Reference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On Work Pages click Read Work to be taken to the Full Literary Work</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pic>
        <p:nvPicPr>
          <p:cNvPr id="2" name="Graphic 1" descr="Storytelling with solid fill">
            <a:extLst>
              <a:ext uri="{FF2B5EF4-FFF2-40B4-BE49-F238E27FC236}">
                <a16:creationId xmlns:a16="http://schemas.microsoft.com/office/drawing/2014/main" id="{CCB2921A-6858-8CBC-806F-FF37BF792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8044" y="1589905"/>
            <a:ext cx="914400" cy="914400"/>
          </a:xfrm>
          <a:prstGeom prst="rect">
            <a:avLst/>
          </a:prstGeom>
        </p:spPr>
      </p:pic>
      <p:pic>
        <p:nvPicPr>
          <p:cNvPr id="9" name="Picture 8">
            <a:extLst>
              <a:ext uri="{FF2B5EF4-FFF2-40B4-BE49-F238E27FC236}">
                <a16:creationId xmlns:a16="http://schemas.microsoft.com/office/drawing/2014/main" id="{17F7C416-B832-7883-717F-B6BEAF6D8746}"/>
              </a:ext>
            </a:extLst>
          </p:cNvPr>
          <p:cNvPicPr>
            <a:picLocks noChangeAspect="1"/>
          </p:cNvPicPr>
          <p:nvPr/>
        </p:nvPicPr>
        <p:blipFill>
          <a:blip r:embed="rId5"/>
          <a:stretch>
            <a:fillRect/>
          </a:stretch>
        </p:blipFill>
        <p:spPr>
          <a:xfrm>
            <a:off x="5901895" y="1285149"/>
            <a:ext cx="5731843" cy="4353695"/>
          </a:xfrm>
          <a:prstGeom prst="rect">
            <a:avLst/>
          </a:prstGeom>
          <a:ln w="19050">
            <a:solidFill>
              <a:srgbClr val="E6E7E8"/>
            </a:solidFill>
          </a:ln>
        </p:spPr>
      </p:pic>
      <p:pic>
        <p:nvPicPr>
          <p:cNvPr id="13" name="Picture 12">
            <a:extLst>
              <a:ext uri="{FF2B5EF4-FFF2-40B4-BE49-F238E27FC236}">
                <a16:creationId xmlns:a16="http://schemas.microsoft.com/office/drawing/2014/main" id="{64707731-F61A-4E33-22E4-ACD044B8E972}"/>
              </a:ext>
            </a:extLst>
          </p:cNvPr>
          <p:cNvPicPr>
            <a:picLocks noChangeAspect="1"/>
          </p:cNvPicPr>
          <p:nvPr/>
        </p:nvPicPr>
        <p:blipFill>
          <a:blip r:embed="rId6"/>
          <a:stretch>
            <a:fillRect/>
          </a:stretch>
        </p:blipFill>
        <p:spPr>
          <a:xfrm>
            <a:off x="7161410" y="2866593"/>
            <a:ext cx="831893" cy="342918"/>
          </a:xfrm>
          <a:prstGeom prst="rect">
            <a:avLst/>
          </a:prstGeom>
          <a:ln w="31750">
            <a:solidFill>
              <a:srgbClr val="DC4405"/>
            </a:solidFill>
          </a:ln>
        </p:spPr>
      </p:pic>
    </p:spTree>
    <p:extLst>
      <p:ext uri="{BB962C8B-B14F-4D97-AF65-F5344CB8AC3E}">
        <p14:creationId xmlns:p14="http://schemas.microsoft.com/office/powerpoint/2010/main" val="244650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02D7932-F9E7-942A-C1C4-9C165E1BCE31}"/>
              </a:ext>
            </a:extLst>
          </p:cNvPr>
          <p:cNvSpPr/>
          <p:nvPr/>
        </p:nvSpPr>
        <p:spPr>
          <a:xfrm>
            <a:off x="462335" y="1524086"/>
            <a:ext cx="1225817" cy="1225817"/>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 BIOGRAPHIES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BIOGRAPHIES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00B093"/>
            </a:solidFill>
          </a:ln>
        </p:spPr>
        <p:style>
          <a:lnRef idx="1">
            <a:schemeClr val="accent1"/>
          </a:lnRef>
          <a:fillRef idx="0">
            <a:schemeClr val="accent1"/>
          </a:fillRef>
          <a:effectRef idx="0">
            <a:schemeClr val="accent1"/>
          </a:effectRef>
          <a:fontRef idx="minor">
            <a:schemeClr val="tx1"/>
          </a:fontRef>
        </p:style>
      </p:cxnSp>
      <p:pic>
        <p:nvPicPr>
          <p:cNvPr id="8" name="Graphic 7" descr="Address Book with solid fill">
            <a:extLst>
              <a:ext uri="{FF2B5EF4-FFF2-40B4-BE49-F238E27FC236}">
                <a16:creationId xmlns:a16="http://schemas.microsoft.com/office/drawing/2014/main" id="{E03C490D-8A7A-D543-FE05-A482FEC7B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043" y="1626238"/>
            <a:ext cx="914400" cy="914400"/>
          </a:xfrm>
          <a:prstGeom prst="rect">
            <a:avLst/>
          </a:prstGeom>
        </p:spPr>
      </p:pic>
      <p:pic>
        <p:nvPicPr>
          <p:cNvPr id="11" name="Picture 10">
            <a:extLst>
              <a:ext uri="{FF2B5EF4-FFF2-40B4-BE49-F238E27FC236}">
                <a16:creationId xmlns:a16="http://schemas.microsoft.com/office/drawing/2014/main" id="{B69C8CF9-63D1-E8E2-D25D-23D714A77046}"/>
              </a:ext>
            </a:extLst>
          </p:cNvPr>
          <p:cNvPicPr>
            <a:picLocks noChangeAspect="1"/>
          </p:cNvPicPr>
          <p:nvPr/>
        </p:nvPicPr>
        <p:blipFill>
          <a:blip r:embed="rId5"/>
          <a:stretch>
            <a:fillRect/>
          </a:stretch>
        </p:blipFill>
        <p:spPr>
          <a:xfrm>
            <a:off x="5669896" y="919654"/>
            <a:ext cx="5904061" cy="4968643"/>
          </a:xfrm>
          <a:prstGeom prst="rect">
            <a:avLst/>
          </a:prstGeom>
          <a:ln w="19050">
            <a:solidFill>
              <a:srgbClr val="E6E7E8"/>
            </a:solidFill>
          </a:ln>
        </p:spPr>
      </p:pic>
      <p:sp>
        <p:nvSpPr>
          <p:cNvPr id="15" name="TextBox 14">
            <a:extLst>
              <a:ext uri="{FF2B5EF4-FFF2-40B4-BE49-F238E27FC236}">
                <a16:creationId xmlns:a16="http://schemas.microsoft.com/office/drawing/2014/main" id="{B9DB0040-459C-CA9E-4809-4CADEF1511EE}"/>
              </a:ext>
            </a:extLst>
          </p:cNvPr>
          <p:cNvSpPr txBox="1"/>
          <p:nvPr/>
        </p:nvSpPr>
        <p:spPr>
          <a:xfrm>
            <a:off x="1965556" y="2307835"/>
            <a:ext cx="29064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More than 160,000 complete entries from two award-winning series- </a:t>
            </a:r>
            <a:r>
              <a:rPr lang="en-US" i="1" dirty="0">
                <a:solidFill>
                  <a:srgbClr val="003865"/>
                </a:solidFill>
                <a:latin typeface="Open Sans"/>
              </a:rPr>
              <a:t>Contemporary Authors </a:t>
            </a:r>
            <a:r>
              <a:rPr lang="en-US" dirty="0">
                <a:solidFill>
                  <a:srgbClr val="003865"/>
                </a:solidFill>
                <a:latin typeface="Open Sans"/>
              </a:rPr>
              <a:t>and </a:t>
            </a:r>
            <a:r>
              <a:rPr lang="en-US" i="1" dirty="0">
                <a:solidFill>
                  <a:srgbClr val="003865"/>
                </a:solidFill>
                <a:latin typeface="Open Sans"/>
              </a:rPr>
              <a:t>Dictionary of Literary Biography- </a:t>
            </a:r>
            <a:r>
              <a:rPr lang="en-US" dirty="0">
                <a:solidFill>
                  <a:srgbClr val="003865"/>
                </a:solidFill>
                <a:latin typeface="Open Sans"/>
              </a:rPr>
              <a:t>for an in-depth bibliography on author’s live and works.. </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349867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0FB9957-79E1-AC4F-A71E-047BCBFA91F4}"/>
              </a:ext>
            </a:extLst>
          </p:cNvPr>
          <p:cNvGrpSpPr/>
          <p:nvPr/>
        </p:nvGrpSpPr>
        <p:grpSpPr>
          <a:xfrm>
            <a:off x="462334" y="1524086"/>
            <a:ext cx="1225817" cy="1225817"/>
            <a:chOff x="10234676" y="2295072"/>
            <a:chExt cx="1562986" cy="1562986"/>
          </a:xfrm>
        </p:grpSpPr>
        <p:sp>
          <p:nvSpPr>
            <p:cNvPr id="10" name="Oval 9">
              <a:extLst>
                <a:ext uri="{FF2B5EF4-FFF2-40B4-BE49-F238E27FC236}">
                  <a16:creationId xmlns:a16="http://schemas.microsoft.com/office/drawing/2014/main" id="{F5DFDB2A-CB16-B454-83BC-712D59FF761F}"/>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Play with solid fill">
              <a:extLst>
                <a:ext uri="{FF2B5EF4-FFF2-40B4-BE49-F238E27FC236}">
                  <a16:creationId xmlns:a16="http://schemas.microsoft.com/office/drawing/2014/main" id="{502304AF-008A-08F4-6FD8-64F1F210DD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3436" y="2619365"/>
              <a:ext cx="914400" cy="914400"/>
            </a:xfrm>
            <a:prstGeom prst="rect">
              <a:avLst/>
            </a:prstGeom>
          </p:spPr>
        </p:pic>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CONTENT: MULTIMEDIA</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MULTIMEDIA</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744572" y="2290296"/>
            <a:ext cx="334843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Find all kinds of Multimedia content to support all different types of learning and research, including audio files, interviews, tables, podcasts, cartoons, images, photographs, paintings, and more. </a:t>
            </a:r>
            <a:endParaRPr kumimoji="0" lang="en-US" sz="1800" u="none" strike="noStrike" kern="1200" cap="none" spc="0" normalizeH="0" baseline="0" noProof="0" dirty="0">
              <a:ln>
                <a:noFill/>
              </a:ln>
              <a:solidFill>
                <a:srgbClr val="003865"/>
              </a:solidFill>
              <a:effectLst/>
              <a:uLnTx/>
              <a:uFillTx/>
              <a:latin typeface="Open Sans"/>
              <a:ea typeface="+mn-ea"/>
              <a:cs typeface="+mn-cs"/>
            </a:endParaRPr>
          </a:p>
        </p:txBody>
      </p:sp>
      <p:pic>
        <p:nvPicPr>
          <p:cNvPr id="7" name="Picture 6">
            <a:extLst>
              <a:ext uri="{FF2B5EF4-FFF2-40B4-BE49-F238E27FC236}">
                <a16:creationId xmlns:a16="http://schemas.microsoft.com/office/drawing/2014/main" id="{CEA4A753-4A6A-9C20-A2B4-4CB356484BA7}"/>
              </a:ext>
            </a:extLst>
          </p:cNvPr>
          <p:cNvPicPr>
            <a:picLocks noChangeAspect="1"/>
          </p:cNvPicPr>
          <p:nvPr/>
        </p:nvPicPr>
        <p:blipFill>
          <a:blip r:embed="rId5"/>
          <a:stretch>
            <a:fillRect/>
          </a:stretch>
        </p:blipFill>
        <p:spPr>
          <a:xfrm>
            <a:off x="6382062" y="1145397"/>
            <a:ext cx="4934970" cy="4362433"/>
          </a:xfrm>
          <a:prstGeom prst="rect">
            <a:avLst/>
          </a:prstGeom>
          <a:ln w="15875">
            <a:solidFill>
              <a:srgbClr val="E6E7E8"/>
            </a:solidFill>
          </a:ln>
        </p:spPr>
      </p:pic>
    </p:spTree>
    <p:extLst>
      <p:ext uri="{BB962C8B-B14F-4D97-AF65-F5344CB8AC3E}">
        <p14:creationId xmlns:p14="http://schemas.microsoft.com/office/powerpoint/2010/main" val="58073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p:txBody>
          <a:bodyPr/>
          <a:lstStyle/>
          <a:p>
            <a:r>
              <a:rPr lang="en-US" dirty="0"/>
              <a:t>ENHANCE RESEARCH</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7008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9" name="Rectangle 8">
            <a:extLst>
              <a:ext uri="{FF2B5EF4-FFF2-40B4-BE49-F238E27FC236}">
                <a16:creationId xmlns:a16="http://schemas.microsoft.com/office/drawing/2014/main" id="{D2A9FE57-18F4-DD4E-8772-C6D76D349937}"/>
              </a:ext>
            </a:extLst>
          </p:cNvPr>
          <p:cNvSpPr/>
          <p:nvPr/>
        </p:nvSpPr>
        <p:spPr>
          <a:xfrm>
            <a:off x="647392" y="855966"/>
            <a:ext cx="417576" cy="4784547"/>
          </a:xfrm>
          <a:prstGeom prst="rect">
            <a:avLst/>
          </a:prstGeom>
          <a:solidFill>
            <a:srgbClr val="00AB8E"/>
          </a:solid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6E40D4F7-80A1-9847-BD60-807C78496EDB}"/>
              </a:ext>
            </a:extLst>
          </p:cNvPr>
          <p:cNvSpPr/>
          <p:nvPr/>
        </p:nvSpPr>
        <p:spPr>
          <a:xfrm>
            <a:off x="1300670" y="855966"/>
            <a:ext cx="2469942" cy="1213104"/>
          </a:xfrm>
          <a:prstGeom prst="rect">
            <a:avLst/>
          </a:prstGeom>
          <a:solidFill>
            <a:srgbClr val="0085CA"/>
          </a:solidFill>
          <a:ln w="28575">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SHARE AND SAVE CONTENT</a:t>
            </a:r>
          </a:p>
        </p:txBody>
      </p:sp>
      <p:sp>
        <p:nvSpPr>
          <p:cNvPr id="14" name="Rectangle 13">
            <a:extLst>
              <a:ext uri="{FF2B5EF4-FFF2-40B4-BE49-F238E27FC236}">
                <a16:creationId xmlns:a16="http://schemas.microsoft.com/office/drawing/2014/main" id="{656BD65F-78E8-9149-8B03-EF7B3DFD3910}"/>
              </a:ext>
            </a:extLst>
          </p:cNvPr>
          <p:cNvSpPr/>
          <p:nvPr/>
        </p:nvSpPr>
        <p:spPr>
          <a:xfrm>
            <a:off x="1300670" y="2621139"/>
            <a:ext cx="2469943" cy="1213104"/>
          </a:xfrm>
          <a:prstGeom prst="rect">
            <a:avLst/>
          </a:prstGeom>
          <a:solidFill>
            <a:srgbClr val="E05529"/>
          </a:solidFill>
          <a:ln w="28575">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 ACCESSIBILITY</a:t>
            </a:r>
          </a:p>
        </p:txBody>
      </p:sp>
      <p:sp>
        <p:nvSpPr>
          <p:cNvPr id="15" name="Rectangle 14">
            <a:extLst>
              <a:ext uri="{FF2B5EF4-FFF2-40B4-BE49-F238E27FC236}">
                <a16:creationId xmlns:a16="http://schemas.microsoft.com/office/drawing/2014/main" id="{8C076D6B-8F4C-EA43-A78F-3F62CBA887E9}"/>
              </a:ext>
            </a:extLst>
          </p:cNvPr>
          <p:cNvSpPr/>
          <p:nvPr/>
        </p:nvSpPr>
        <p:spPr>
          <a:xfrm>
            <a:off x="1300671" y="4427409"/>
            <a:ext cx="2469943" cy="1213104"/>
          </a:xfrm>
          <a:prstGeom prst="rect">
            <a:avLst/>
          </a:prstGeom>
          <a:solidFill>
            <a:srgbClr val="94A545"/>
          </a:solidFill>
          <a:ln w="28575">
            <a:solidFill>
              <a:srgbClr val="94A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SUPPORT LITERARY RESEARCH</a:t>
            </a:r>
          </a:p>
        </p:txBody>
      </p:sp>
      <p:pic>
        <p:nvPicPr>
          <p:cNvPr id="19" name="Picture 18" descr="A close up of a sign&#10;&#10;Description automatically generated">
            <a:extLst>
              <a:ext uri="{FF2B5EF4-FFF2-40B4-BE49-F238E27FC236}">
                <a16:creationId xmlns:a16="http://schemas.microsoft.com/office/drawing/2014/main" id="{FF23E842-9FD1-9149-8321-5FAA397249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0250" y="2586538"/>
            <a:ext cx="1141430" cy="1113490"/>
          </a:xfrm>
          <a:prstGeom prst="rect">
            <a:avLst/>
          </a:prstGeom>
        </p:spPr>
      </p:pic>
      <p:pic>
        <p:nvPicPr>
          <p:cNvPr id="21" name="Graphic 20" descr="Books with solid fill">
            <a:extLst>
              <a:ext uri="{FF2B5EF4-FFF2-40B4-BE49-F238E27FC236}">
                <a16:creationId xmlns:a16="http://schemas.microsoft.com/office/drawing/2014/main" id="{736DEEB0-F845-93DE-1528-EAF599FE5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09089" y="4467250"/>
            <a:ext cx="1063752" cy="1063752"/>
          </a:xfrm>
          <a:prstGeom prst="rect">
            <a:avLst/>
          </a:prstGeom>
        </p:spPr>
      </p:pic>
      <p:cxnSp>
        <p:nvCxnSpPr>
          <p:cNvPr id="24" name="Straight Connector 23">
            <a:extLst>
              <a:ext uri="{FF2B5EF4-FFF2-40B4-BE49-F238E27FC236}">
                <a16:creationId xmlns:a16="http://schemas.microsoft.com/office/drawing/2014/main" id="{39D73864-3A71-9ABA-4C02-AF523DC2D17D}"/>
              </a:ext>
            </a:extLst>
          </p:cNvPr>
          <p:cNvCxnSpPr>
            <a:cxnSpLocks/>
          </p:cNvCxnSpPr>
          <p:nvPr/>
        </p:nvCxnSpPr>
        <p:spPr>
          <a:xfrm>
            <a:off x="3790592" y="565078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D2DACD-94C4-50F4-910B-0B181D3A9910}"/>
              </a:ext>
            </a:extLst>
          </p:cNvPr>
          <p:cNvCxnSpPr>
            <a:cxnSpLocks/>
          </p:cNvCxnSpPr>
          <p:nvPr/>
        </p:nvCxnSpPr>
        <p:spPr>
          <a:xfrm>
            <a:off x="3790592" y="384451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77E11E-E8E1-C76B-4845-2649A443E754}"/>
              </a:ext>
            </a:extLst>
          </p:cNvPr>
          <p:cNvCxnSpPr>
            <a:cxnSpLocks/>
          </p:cNvCxnSpPr>
          <p:nvPr/>
        </p:nvCxnSpPr>
        <p:spPr>
          <a:xfrm>
            <a:off x="3790592" y="2069070"/>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C0D68DA-1891-270F-4E54-8FABA53898C5}"/>
              </a:ext>
            </a:extLst>
          </p:cNvPr>
          <p:cNvSpPr txBox="1"/>
          <p:nvPr/>
        </p:nvSpPr>
        <p:spPr>
          <a:xfrm>
            <a:off x="5424755" y="970385"/>
            <a:ext cx="6086906" cy="923330"/>
          </a:xfrm>
          <a:prstGeom prst="rect">
            <a:avLst/>
          </a:prstGeom>
          <a:noFill/>
        </p:spPr>
        <p:txBody>
          <a:bodyPr wrap="square" rtlCol="0">
            <a:spAutoFit/>
          </a:bodyPr>
          <a:lstStyle/>
          <a:p>
            <a:r>
              <a:rPr lang="en-US" b="1" dirty="0">
                <a:solidFill>
                  <a:srgbClr val="003865"/>
                </a:solidFill>
                <a:latin typeface="Open Sans" panose="020B0606030504020204" pitchFamily="34" charset="0"/>
                <a:ea typeface="Open Sans" panose="020B0606030504020204" pitchFamily="34" charset="0"/>
                <a:cs typeface="Open Sans" panose="020B0606030504020204" pitchFamily="34" charset="0"/>
              </a:rPr>
              <a:t>Get Link, Send To, Download, Print</a:t>
            </a:r>
          </a:p>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Collect premium resources to share with colleagues, or save for later</a:t>
            </a:r>
          </a:p>
        </p:txBody>
      </p:sp>
      <p:pic>
        <p:nvPicPr>
          <p:cNvPr id="30" name="Graphic 29" descr="Link with solid fill">
            <a:extLst>
              <a:ext uri="{FF2B5EF4-FFF2-40B4-BE49-F238E27FC236}">
                <a16:creationId xmlns:a16="http://schemas.microsoft.com/office/drawing/2014/main" id="{CB5498CC-4D3E-AB47-A286-16BCEC7331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4075279" y="839835"/>
            <a:ext cx="1141558" cy="1141558"/>
          </a:xfrm>
          <a:prstGeom prst="rect">
            <a:avLst/>
          </a:prstGeom>
        </p:spPr>
      </p:pic>
      <p:sp>
        <p:nvSpPr>
          <p:cNvPr id="31" name="TextBox 30">
            <a:extLst>
              <a:ext uri="{FF2B5EF4-FFF2-40B4-BE49-F238E27FC236}">
                <a16:creationId xmlns:a16="http://schemas.microsoft.com/office/drawing/2014/main" id="{A42E5043-5AC5-44BD-2A3A-576C3ADF1A14}"/>
              </a:ext>
            </a:extLst>
          </p:cNvPr>
          <p:cNvSpPr txBox="1"/>
          <p:nvPr/>
        </p:nvSpPr>
        <p:spPr>
          <a:xfrm>
            <a:off x="5424755" y="2682749"/>
            <a:ext cx="6086906" cy="923330"/>
          </a:xfrm>
          <a:prstGeom prst="rect">
            <a:avLst/>
          </a:prstGeom>
          <a:noFill/>
        </p:spPr>
        <p:txBody>
          <a:bodyPr wrap="square" rtlCol="0">
            <a:spAutoFit/>
          </a:bodyPr>
          <a:lstStyle/>
          <a:p>
            <a:r>
              <a:rPr lang="en-US" b="1" dirty="0">
                <a:solidFill>
                  <a:srgbClr val="003865"/>
                </a:solidFill>
                <a:latin typeface="Open Sans" panose="020B0606030504020204" pitchFamily="34" charset="0"/>
                <a:ea typeface="Open Sans" panose="020B0606030504020204" pitchFamily="34" charset="0"/>
                <a:cs typeface="Open Sans" panose="020B0606030504020204" pitchFamily="34" charset="0"/>
              </a:rPr>
              <a:t>Translate, Text Manipulation, Listen</a:t>
            </a:r>
          </a:p>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Provide options for patrons with varied needs and preferences</a:t>
            </a:r>
          </a:p>
        </p:txBody>
      </p:sp>
      <p:sp>
        <p:nvSpPr>
          <p:cNvPr id="32" name="TextBox 31">
            <a:extLst>
              <a:ext uri="{FF2B5EF4-FFF2-40B4-BE49-F238E27FC236}">
                <a16:creationId xmlns:a16="http://schemas.microsoft.com/office/drawing/2014/main" id="{338E3CDA-BF64-B8C2-D6D1-0724E591B95E}"/>
              </a:ext>
            </a:extLst>
          </p:cNvPr>
          <p:cNvSpPr txBox="1"/>
          <p:nvPr/>
        </p:nvSpPr>
        <p:spPr>
          <a:xfrm>
            <a:off x="5424755" y="4572296"/>
            <a:ext cx="6086906" cy="923330"/>
          </a:xfrm>
          <a:prstGeom prst="rect">
            <a:avLst/>
          </a:prstGeom>
          <a:noFill/>
        </p:spPr>
        <p:txBody>
          <a:bodyPr wrap="square" rtlCol="0">
            <a:spAutoFit/>
          </a:bodyPr>
          <a:lstStyle/>
          <a:p>
            <a:r>
              <a:rPr lang="en-US" b="1" dirty="0">
                <a:solidFill>
                  <a:srgbClr val="003865"/>
                </a:solidFill>
                <a:latin typeface="Open Sans" panose="020B0606030504020204" pitchFamily="34" charset="0"/>
                <a:ea typeface="Open Sans" panose="020B0606030504020204" pitchFamily="34" charset="0"/>
                <a:cs typeface="Open Sans" panose="020B0606030504020204" pitchFamily="34" charset="0"/>
              </a:rPr>
              <a:t>Work Pages, Topic Pages, and Highlights and Notes</a:t>
            </a:r>
          </a:p>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Allow patrons to organize research and find key points in literary topics and ideas</a:t>
            </a:r>
          </a:p>
        </p:txBody>
      </p:sp>
    </p:spTree>
    <p:extLst>
      <p:ext uri="{BB962C8B-B14F-4D97-AF65-F5344CB8AC3E}">
        <p14:creationId xmlns:p14="http://schemas.microsoft.com/office/powerpoint/2010/main" val="255936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246985" y="228409"/>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GALE LITERATURE RESOURCE CENTER</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16" name="Group 15">
            <a:extLst>
              <a:ext uri="{FF2B5EF4-FFF2-40B4-BE49-F238E27FC236}">
                <a16:creationId xmlns:a16="http://schemas.microsoft.com/office/drawing/2014/main" id="{386C93A2-0DA7-52FD-081A-38FDE9C39011}"/>
              </a:ext>
            </a:extLst>
          </p:cNvPr>
          <p:cNvGrpSpPr/>
          <p:nvPr/>
        </p:nvGrpSpPr>
        <p:grpSpPr>
          <a:xfrm>
            <a:off x="342576" y="1127433"/>
            <a:ext cx="4534678" cy="1569661"/>
            <a:chOff x="383672" y="1199351"/>
            <a:chExt cx="4534678" cy="1569661"/>
          </a:xfrm>
        </p:grpSpPr>
        <p:sp>
          <p:nvSpPr>
            <p:cNvPr id="10" name="TextBox 9">
              <a:extLst>
                <a:ext uri="{FF2B5EF4-FFF2-40B4-BE49-F238E27FC236}">
                  <a16:creationId xmlns:a16="http://schemas.microsoft.com/office/drawing/2014/main" id="{81C2A3A0-D6C0-A13E-CD1E-C60DA440698F}"/>
                </a:ext>
              </a:extLst>
            </p:cNvPr>
            <p:cNvSpPr txBox="1"/>
            <p:nvPr/>
          </p:nvSpPr>
          <p:spPr>
            <a:xfrm>
              <a:off x="383673" y="1199351"/>
              <a:ext cx="4534677" cy="369332"/>
            </a:xfrm>
            <a:prstGeom prst="rect">
              <a:avLst/>
            </a:prstGeom>
            <a:solidFill>
              <a:srgbClr val="00ADEF"/>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Broaden Perspectives</a:t>
              </a:r>
            </a:p>
          </p:txBody>
        </p:sp>
        <p:sp>
          <p:nvSpPr>
            <p:cNvPr id="13" name="TextBox 12">
              <a:extLst>
                <a:ext uri="{FF2B5EF4-FFF2-40B4-BE49-F238E27FC236}">
                  <a16:creationId xmlns:a16="http://schemas.microsoft.com/office/drawing/2014/main" id="{5B24413C-9595-6F2B-DD68-DAE6EBF30D5F}"/>
                </a:ext>
              </a:extLst>
            </p:cNvPr>
            <p:cNvSpPr txBox="1"/>
            <p:nvPr/>
          </p:nvSpPr>
          <p:spPr>
            <a:xfrm>
              <a:off x="383672" y="1568683"/>
              <a:ext cx="4534677" cy="1200329"/>
            </a:xfrm>
            <a:prstGeom prst="rect">
              <a:avLst/>
            </a:prstGeom>
            <a:solidFill>
              <a:srgbClr val="E6E7E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324D"/>
                  </a:solidFill>
                  <a:effectLst/>
                  <a:uLnTx/>
                  <a:uFillTx/>
                  <a:latin typeface="Open Sans" panose="020B0606030504020204" pitchFamily="34" charset="0"/>
                  <a:ea typeface="+mn-ea"/>
                  <a:cs typeface="+mn-cs"/>
                </a:rPr>
                <a:t>With 700+ portal pages, Literature Resource Center provides a mix of the most-studied works from a diverse range of authors.</a:t>
              </a:r>
              <a:endParaRPr kumimoji="0" lang="en-US" sz="1800" b="0" i="0" u="none" strike="noStrike" kern="1200" cap="none" spc="0" normalizeH="0" baseline="0" noProof="0" dirty="0">
                <a:ln>
                  <a:noFill/>
                </a:ln>
                <a:solidFill>
                  <a:srgbClr val="18324D"/>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8197176F-9DAD-42C7-C0D7-18242F7E6214}"/>
              </a:ext>
            </a:extLst>
          </p:cNvPr>
          <p:cNvGrpSpPr/>
          <p:nvPr/>
        </p:nvGrpSpPr>
        <p:grpSpPr>
          <a:xfrm>
            <a:off x="342574" y="2938535"/>
            <a:ext cx="4534677" cy="1571229"/>
            <a:chOff x="383671" y="3079840"/>
            <a:chExt cx="4534677" cy="1571229"/>
          </a:xfrm>
        </p:grpSpPr>
        <p:sp>
          <p:nvSpPr>
            <p:cNvPr id="11" name="TextBox 10">
              <a:extLst>
                <a:ext uri="{FF2B5EF4-FFF2-40B4-BE49-F238E27FC236}">
                  <a16:creationId xmlns:a16="http://schemas.microsoft.com/office/drawing/2014/main" id="{DAADC42C-46FC-54DF-C61B-CD2A43E4D52D}"/>
                </a:ext>
              </a:extLst>
            </p:cNvPr>
            <p:cNvSpPr txBox="1"/>
            <p:nvPr/>
          </p:nvSpPr>
          <p:spPr>
            <a:xfrm>
              <a:off x="383671" y="3079840"/>
              <a:ext cx="4534677" cy="369332"/>
            </a:xfrm>
            <a:prstGeom prst="rect">
              <a:avLst/>
            </a:prstGeom>
            <a:solidFill>
              <a:srgbClr val="00ADEF"/>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Easy Navigation</a:t>
              </a:r>
              <a:r>
                <a:rPr lang="en-US" b="1" dirty="0">
                  <a:solidFill>
                    <a:schemeClr val="bg1"/>
                  </a:solidFill>
                  <a:latin typeface="+mj-lt"/>
                </a:rPr>
                <a:t>	</a:t>
              </a:r>
            </a:p>
          </p:txBody>
        </p:sp>
        <p:sp>
          <p:nvSpPr>
            <p:cNvPr id="14" name="TextBox 13">
              <a:extLst>
                <a:ext uri="{FF2B5EF4-FFF2-40B4-BE49-F238E27FC236}">
                  <a16:creationId xmlns:a16="http://schemas.microsoft.com/office/drawing/2014/main" id="{2103F02A-023B-D7D3-0ED2-C98BC62C2096}"/>
                </a:ext>
              </a:extLst>
            </p:cNvPr>
            <p:cNvSpPr txBox="1"/>
            <p:nvPr/>
          </p:nvSpPr>
          <p:spPr>
            <a:xfrm>
              <a:off x="383671" y="3450740"/>
              <a:ext cx="4534677" cy="1200329"/>
            </a:xfrm>
            <a:prstGeom prst="rect">
              <a:avLst/>
            </a:prstGeom>
            <a:solidFill>
              <a:srgbClr val="E6E7E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324D"/>
                  </a:solidFill>
                  <a:effectLst/>
                  <a:uLnTx/>
                  <a:uFillTx/>
                  <a:latin typeface="Open Sans" panose="020B0606030504020204" pitchFamily="34" charset="0"/>
                  <a:ea typeface="+mn-ea"/>
                  <a:cs typeface="+mn-cs"/>
                </a:rPr>
                <a:t>Users can browse by popular works and curated topics pages that will guide them to other related topics &amp; continue the research process. </a:t>
              </a:r>
              <a:endParaRPr kumimoji="0" lang="en-US" sz="1800" b="0" i="0" u="none" strike="noStrike" kern="1200" cap="none" spc="0" normalizeH="0" baseline="0" noProof="0" dirty="0">
                <a:ln>
                  <a:noFill/>
                </a:ln>
                <a:solidFill>
                  <a:srgbClr val="18324D"/>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DF3104BE-6D5E-F0C6-EF6E-2F4AE257D50B}"/>
              </a:ext>
            </a:extLst>
          </p:cNvPr>
          <p:cNvGrpSpPr/>
          <p:nvPr/>
        </p:nvGrpSpPr>
        <p:grpSpPr>
          <a:xfrm>
            <a:off x="342574" y="4751205"/>
            <a:ext cx="4534677" cy="1292662"/>
            <a:chOff x="383670" y="4669013"/>
            <a:chExt cx="4534677" cy="1292662"/>
          </a:xfrm>
        </p:grpSpPr>
        <p:sp>
          <p:nvSpPr>
            <p:cNvPr id="12" name="TextBox 11">
              <a:extLst>
                <a:ext uri="{FF2B5EF4-FFF2-40B4-BE49-F238E27FC236}">
                  <a16:creationId xmlns:a16="http://schemas.microsoft.com/office/drawing/2014/main" id="{E2C2BE70-7D2D-C280-0FFF-620BC2018F56}"/>
                </a:ext>
              </a:extLst>
            </p:cNvPr>
            <p:cNvSpPr txBox="1"/>
            <p:nvPr/>
          </p:nvSpPr>
          <p:spPr>
            <a:xfrm>
              <a:off x="383670" y="4669013"/>
              <a:ext cx="4534677" cy="369332"/>
            </a:xfrm>
            <a:prstGeom prst="rect">
              <a:avLst/>
            </a:prstGeom>
            <a:solidFill>
              <a:srgbClr val="00ADEF"/>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Full Text Works</a:t>
              </a:r>
            </a:p>
          </p:txBody>
        </p:sp>
        <p:sp>
          <p:nvSpPr>
            <p:cNvPr id="15" name="TextBox 14">
              <a:extLst>
                <a:ext uri="{FF2B5EF4-FFF2-40B4-BE49-F238E27FC236}">
                  <a16:creationId xmlns:a16="http://schemas.microsoft.com/office/drawing/2014/main" id="{84176D2F-743E-C7AF-38BA-DE20C3AC0160}"/>
                </a:ext>
              </a:extLst>
            </p:cNvPr>
            <p:cNvSpPr txBox="1"/>
            <p:nvPr/>
          </p:nvSpPr>
          <p:spPr>
            <a:xfrm>
              <a:off x="383670" y="5038345"/>
              <a:ext cx="4534677" cy="923330"/>
            </a:xfrm>
            <a:prstGeom prst="rect">
              <a:avLst/>
            </a:prstGeom>
            <a:solidFill>
              <a:srgbClr val="E6E7E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324D"/>
                  </a:solidFill>
                  <a:effectLst/>
                  <a:uLnTx/>
                  <a:uFillTx/>
                  <a:latin typeface="Open Sans" panose="020B0606030504020204" pitchFamily="34" charset="0"/>
                  <a:ea typeface="+mn-ea"/>
                  <a:cs typeface="+mn-cs"/>
                </a:rPr>
                <a:t>Literature Resource Center is loaded with over 100 full text works users can simultaneously access and annotate. </a:t>
              </a:r>
              <a:endParaRPr kumimoji="0" lang="en-US" sz="1800" b="0" i="0" u="none" strike="noStrike" kern="1200" cap="none" spc="0" normalizeH="0" baseline="0" noProof="0" dirty="0">
                <a:ln>
                  <a:noFill/>
                </a:ln>
                <a:solidFill>
                  <a:srgbClr val="18324D"/>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25F42AD5-3C77-6969-2ED6-199D428F98F1}"/>
              </a:ext>
            </a:extLst>
          </p:cNvPr>
          <p:cNvPicPr>
            <a:picLocks noChangeAspect="1"/>
          </p:cNvPicPr>
          <p:nvPr/>
        </p:nvPicPr>
        <p:blipFill>
          <a:blip r:embed="rId3"/>
          <a:stretch>
            <a:fillRect/>
          </a:stretch>
        </p:blipFill>
        <p:spPr>
          <a:xfrm>
            <a:off x="5186452" y="1127433"/>
            <a:ext cx="6662971" cy="4900430"/>
          </a:xfrm>
          <a:prstGeom prst="rect">
            <a:avLst/>
          </a:prstGeom>
          <a:ln w="12700">
            <a:solidFill>
              <a:schemeClr val="bg2">
                <a:lumMod val="75000"/>
              </a:schemeClr>
            </a:solidFill>
          </a:ln>
        </p:spPr>
      </p:pic>
    </p:spTree>
    <p:extLst>
      <p:ext uri="{BB962C8B-B14F-4D97-AF65-F5344CB8AC3E}">
        <p14:creationId xmlns:p14="http://schemas.microsoft.com/office/powerpoint/2010/main" val="415369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SHARE AND SAVE CONTENT</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mj-lt"/>
              </a:rPr>
              <a:t>Create a persistent URL to the page you are on</a:t>
            </a:r>
          </a:p>
        </p:txBody>
      </p:sp>
      <p:pic>
        <p:nvPicPr>
          <p:cNvPr id="17" name="Picture 16">
            <a:extLst>
              <a:ext uri="{FF2B5EF4-FFF2-40B4-BE49-F238E27FC236}">
                <a16:creationId xmlns:a16="http://schemas.microsoft.com/office/drawing/2014/main" id="{B71E6D62-92E3-501C-E9AB-61FE94267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42" y="1081234"/>
            <a:ext cx="584463" cy="398919"/>
          </a:xfrm>
          <a:prstGeom prst="rect">
            <a:avLst/>
          </a:prstGeom>
          <a:ln w="25400">
            <a:solidFill>
              <a:schemeClr val="accent6"/>
            </a:solidFill>
          </a:ln>
        </p:spPr>
      </p:pic>
      <p:grpSp>
        <p:nvGrpSpPr>
          <p:cNvPr id="5" name="Group 4">
            <a:extLst>
              <a:ext uri="{FF2B5EF4-FFF2-40B4-BE49-F238E27FC236}">
                <a16:creationId xmlns:a16="http://schemas.microsoft.com/office/drawing/2014/main" id="{0ED5F58A-1882-BF26-6691-CD5012976197}"/>
              </a:ext>
            </a:extLst>
          </p:cNvPr>
          <p:cNvGrpSpPr/>
          <p:nvPr/>
        </p:nvGrpSpPr>
        <p:grpSpPr>
          <a:xfrm>
            <a:off x="5758463" y="877675"/>
            <a:ext cx="5819413" cy="4897407"/>
            <a:chOff x="5758463" y="877675"/>
            <a:chExt cx="5819413" cy="4897407"/>
          </a:xfrm>
        </p:grpSpPr>
        <p:pic>
          <p:nvPicPr>
            <p:cNvPr id="6" name="Picture 5">
              <a:extLst>
                <a:ext uri="{FF2B5EF4-FFF2-40B4-BE49-F238E27FC236}">
                  <a16:creationId xmlns:a16="http://schemas.microsoft.com/office/drawing/2014/main" id="{29DE23EF-8D5B-9796-C186-5B673E45BAD1}"/>
                </a:ext>
              </a:extLst>
            </p:cNvPr>
            <p:cNvPicPr>
              <a:picLocks noChangeAspect="1"/>
            </p:cNvPicPr>
            <p:nvPr/>
          </p:nvPicPr>
          <p:blipFill>
            <a:blip r:embed="rId4"/>
            <a:stretch>
              <a:fillRect/>
            </a:stretch>
          </p:blipFill>
          <p:spPr>
            <a:xfrm>
              <a:off x="5758463" y="877675"/>
              <a:ext cx="5819413" cy="4897407"/>
            </a:xfrm>
            <a:prstGeom prst="rect">
              <a:avLst/>
            </a:prstGeom>
            <a:ln w="12700">
              <a:solidFill>
                <a:schemeClr val="bg2">
                  <a:lumMod val="75000"/>
                </a:schemeClr>
              </a:solidFill>
            </a:ln>
          </p:spPr>
        </p:pic>
        <p:pic>
          <p:nvPicPr>
            <p:cNvPr id="20" name="Picture 19" descr="A screenshot of a computer&#10;&#10;Description automatically generated">
              <a:extLst>
                <a:ext uri="{FF2B5EF4-FFF2-40B4-BE49-F238E27FC236}">
                  <a16:creationId xmlns:a16="http://schemas.microsoft.com/office/drawing/2014/main" id="{A1DAC84A-2E9A-EC92-5677-A13486742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464" y="2860007"/>
              <a:ext cx="5514975" cy="1790700"/>
            </a:xfrm>
            <a:prstGeom prst="rect">
              <a:avLst/>
            </a:prstGeom>
            <a:ln w="25400">
              <a:solidFill>
                <a:schemeClr val="accent6"/>
              </a:solidFill>
            </a:ln>
          </p:spPr>
        </p:pic>
      </p:grpSp>
    </p:spTree>
    <p:extLst>
      <p:ext uri="{BB962C8B-B14F-4D97-AF65-F5344CB8AC3E}">
        <p14:creationId xmlns:p14="http://schemas.microsoft.com/office/powerpoint/2010/main" val="212423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F7A7DD0-0ABE-5666-D4C1-4F1CD2F40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310" y="814496"/>
            <a:ext cx="422874" cy="363671"/>
          </a:xfrm>
          <a:prstGeom prst="rect">
            <a:avLst/>
          </a:prstGeom>
          <a:ln w="25400">
            <a:solidFill>
              <a:schemeClr val="accent6"/>
            </a:solidFill>
          </a:ln>
        </p:spPr>
      </p:pic>
      <p:grpSp>
        <p:nvGrpSpPr>
          <p:cNvPr id="5" name="Group 4">
            <a:extLst>
              <a:ext uri="{FF2B5EF4-FFF2-40B4-BE49-F238E27FC236}">
                <a16:creationId xmlns:a16="http://schemas.microsoft.com/office/drawing/2014/main" id="{F9D1FDD1-43ED-E4D5-1B1B-FCA652AAAFF0}"/>
              </a:ext>
            </a:extLst>
          </p:cNvPr>
          <p:cNvGrpSpPr/>
          <p:nvPr/>
        </p:nvGrpSpPr>
        <p:grpSpPr>
          <a:xfrm>
            <a:off x="5299748" y="520161"/>
            <a:ext cx="6293645" cy="5296503"/>
            <a:chOff x="5299748" y="520161"/>
            <a:chExt cx="6293645" cy="5296503"/>
          </a:xfrm>
        </p:grpSpPr>
        <p:pic>
          <p:nvPicPr>
            <p:cNvPr id="13" name="Picture 12">
              <a:extLst>
                <a:ext uri="{FF2B5EF4-FFF2-40B4-BE49-F238E27FC236}">
                  <a16:creationId xmlns:a16="http://schemas.microsoft.com/office/drawing/2014/main" id="{8B4193E9-4920-1D40-8942-CE2B950CD29F}"/>
                </a:ext>
              </a:extLst>
            </p:cNvPr>
            <p:cNvPicPr>
              <a:picLocks noChangeAspect="1"/>
            </p:cNvPicPr>
            <p:nvPr/>
          </p:nvPicPr>
          <p:blipFill>
            <a:blip r:embed="rId4"/>
            <a:stretch>
              <a:fillRect/>
            </a:stretch>
          </p:blipFill>
          <p:spPr>
            <a:xfrm>
              <a:off x="5299748" y="520161"/>
              <a:ext cx="6293645" cy="5296503"/>
            </a:xfrm>
            <a:prstGeom prst="rect">
              <a:avLst/>
            </a:prstGeom>
            <a:ln w="12700">
              <a:solidFill>
                <a:schemeClr val="bg2">
                  <a:lumMod val="75000"/>
                </a:schemeClr>
              </a:solidFill>
            </a:ln>
          </p:spPr>
        </p:pic>
        <p:pic>
          <p:nvPicPr>
            <p:cNvPr id="18" name="Picture 17" descr="A blue and white rectangle with a black border&#10;&#10;Description automatically generated">
              <a:extLst>
                <a:ext uri="{FF2B5EF4-FFF2-40B4-BE49-F238E27FC236}">
                  <a16:creationId xmlns:a16="http://schemas.microsoft.com/office/drawing/2014/main" id="{03AADD48-C4C6-73D9-B12B-3D8B67C21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803" y="1670973"/>
              <a:ext cx="5076825" cy="1590675"/>
            </a:xfrm>
            <a:prstGeom prst="rect">
              <a:avLst/>
            </a:prstGeom>
            <a:ln w="25400">
              <a:solidFill>
                <a:schemeClr val="accent6"/>
              </a:solidFill>
            </a:ln>
          </p:spPr>
        </p:pic>
      </p:grpSp>
    </p:spTree>
    <p:extLst>
      <p:ext uri="{BB962C8B-B14F-4D97-AF65-F5344CB8AC3E}">
        <p14:creationId xmlns:p14="http://schemas.microsoft.com/office/powerpoint/2010/main" val="421808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SHARE AND SAVE CONTENT</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61B53A2-90D9-72C2-B6C7-E1EB95C4429F}"/>
              </a:ext>
            </a:extLst>
          </p:cNvPr>
          <p:cNvGrpSpPr/>
          <p:nvPr/>
        </p:nvGrpSpPr>
        <p:grpSpPr>
          <a:xfrm>
            <a:off x="298016" y="4468501"/>
            <a:ext cx="4338084" cy="400110"/>
            <a:chOff x="298017" y="1179820"/>
            <a:chExt cx="4338084" cy="400110"/>
          </a:xfrm>
        </p:grpSpPr>
        <p:sp>
          <p:nvSpPr>
            <p:cNvPr id="13" name="TextBox 12">
              <a:extLst>
                <a:ext uri="{FF2B5EF4-FFF2-40B4-BE49-F238E27FC236}">
                  <a16:creationId xmlns:a16="http://schemas.microsoft.com/office/drawing/2014/main" id="{95835EFB-F97F-3622-6A97-B2A69971F004}"/>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PRINT AND DOWNLOAD</a:t>
              </a:r>
            </a:p>
          </p:txBody>
        </p:sp>
        <p:cxnSp>
          <p:nvCxnSpPr>
            <p:cNvPr id="16" name="Straight Connector 15">
              <a:extLst>
                <a:ext uri="{FF2B5EF4-FFF2-40B4-BE49-F238E27FC236}">
                  <a16:creationId xmlns:a16="http://schemas.microsoft.com/office/drawing/2014/main" id="{D08FC5AC-A33B-AE64-679A-209980ECC45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6E20DA7-9DB0-70CE-8618-D081E5D24A70}"/>
              </a:ext>
            </a:extLst>
          </p:cNvPr>
          <p:cNvSpPr txBox="1"/>
          <p:nvPr/>
        </p:nvSpPr>
        <p:spPr>
          <a:xfrm>
            <a:off x="359751" y="503921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Print full documents, or download directly to your computer</a:t>
            </a:r>
          </a:p>
        </p:txBody>
      </p:sp>
      <p:grpSp>
        <p:nvGrpSpPr>
          <p:cNvPr id="14" name="Group 13">
            <a:extLst>
              <a:ext uri="{FF2B5EF4-FFF2-40B4-BE49-F238E27FC236}">
                <a16:creationId xmlns:a16="http://schemas.microsoft.com/office/drawing/2014/main" id="{94FADC79-E92D-7009-4083-333C2DC634E7}"/>
              </a:ext>
            </a:extLst>
          </p:cNvPr>
          <p:cNvGrpSpPr/>
          <p:nvPr/>
        </p:nvGrpSpPr>
        <p:grpSpPr>
          <a:xfrm>
            <a:off x="5758464" y="933973"/>
            <a:ext cx="5976306" cy="5029442"/>
            <a:chOff x="5758464" y="882603"/>
            <a:chExt cx="5976306" cy="5029442"/>
          </a:xfrm>
        </p:grpSpPr>
        <p:pic>
          <p:nvPicPr>
            <p:cNvPr id="18" name="Picture 17">
              <a:extLst>
                <a:ext uri="{FF2B5EF4-FFF2-40B4-BE49-F238E27FC236}">
                  <a16:creationId xmlns:a16="http://schemas.microsoft.com/office/drawing/2014/main" id="{DF1C94A7-CA8B-A24D-7203-8064DBB41FDA}"/>
                </a:ext>
              </a:extLst>
            </p:cNvPr>
            <p:cNvPicPr>
              <a:picLocks noChangeAspect="1"/>
            </p:cNvPicPr>
            <p:nvPr/>
          </p:nvPicPr>
          <p:blipFill>
            <a:blip r:embed="rId3"/>
            <a:stretch>
              <a:fillRect/>
            </a:stretch>
          </p:blipFill>
          <p:spPr>
            <a:xfrm>
              <a:off x="5758464" y="882603"/>
              <a:ext cx="5976306" cy="5029442"/>
            </a:xfrm>
            <a:prstGeom prst="rect">
              <a:avLst/>
            </a:prstGeom>
            <a:ln w="12700">
              <a:solidFill>
                <a:schemeClr val="bg2">
                  <a:lumMod val="75000"/>
                </a:schemeClr>
              </a:solidFill>
            </a:ln>
          </p:spPr>
        </p:pic>
        <p:pic>
          <p:nvPicPr>
            <p:cNvPr id="20" name="Picture 19">
              <a:extLst>
                <a:ext uri="{FF2B5EF4-FFF2-40B4-BE49-F238E27FC236}">
                  <a16:creationId xmlns:a16="http://schemas.microsoft.com/office/drawing/2014/main" id="{93CDD198-5685-33EF-B0A7-949F2A7E9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374" y="1059988"/>
              <a:ext cx="923056" cy="375757"/>
            </a:xfrm>
            <a:prstGeom prst="rect">
              <a:avLst/>
            </a:prstGeom>
            <a:ln w="25400">
              <a:solidFill>
                <a:schemeClr val="accent6"/>
              </a:solidFill>
            </a:ln>
          </p:spPr>
        </p:pic>
      </p:grpSp>
    </p:spTree>
    <p:extLst>
      <p:ext uri="{BB962C8B-B14F-4D97-AF65-F5344CB8AC3E}">
        <p14:creationId xmlns:p14="http://schemas.microsoft.com/office/powerpoint/2010/main" val="418045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INCREASE ACCESSIBILITY</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grpSp>
        <p:nvGrpSpPr>
          <p:cNvPr id="6" name="Group 5">
            <a:extLst>
              <a:ext uri="{FF2B5EF4-FFF2-40B4-BE49-F238E27FC236}">
                <a16:creationId xmlns:a16="http://schemas.microsoft.com/office/drawing/2014/main" id="{FC421E65-4D37-F538-27BF-E28B64C399A6}"/>
              </a:ext>
            </a:extLst>
          </p:cNvPr>
          <p:cNvGrpSpPr/>
          <p:nvPr/>
        </p:nvGrpSpPr>
        <p:grpSpPr>
          <a:xfrm>
            <a:off x="5740389" y="827908"/>
            <a:ext cx="5976306" cy="5029442"/>
            <a:chOff x="5740389" y="704620"/>
            <a:chExt cx="5976306" cy="5029442"/>
          </a:xfrm>
        </p:grpSpPr>
        <p:pic>
          <p:nvPicPr>
            <p:cNvPr id="5" name="Picture 4">
              <a:extLst>
                <a:ext uri="{FF2B5EF4-FFF2-40B4-BE49-F238E27FC236}">
                  <a16:creationId xmlns:a16="http://schemas.microsoft.com/office/drawing/2014/main" id="{C05CE02F-8981-111F-9BB1-A82599645E4F}"/>
                </a:ext>
              </a:extLst>
            </p:cNvPr>
            <p:cNvPicPr>
              <a:picLocks noChangeAspect="1"/>
            </p:cNvPicPr>
            <p:nvPr/>
          </p:nvPicPr>
          <p:blipFill>
            <a:blip r:embed="rId3"/>
            <a:stretch>
              <a:fillRect/>
            </a:stretch>
          </p:blipFill>
          <p:spPr>
            <a:xfrm>
              <a:off x="5740389" y="704620"/>
              <a:ext cx="5976306" cy="5029442"/>
            </a:xfrm>
            <a:prstGeom prst="rect">
              <a:avLst/>
            </a:prstGeom>
            <a:ln w="19050">
              <a:solidFill>
                <a:srgbClr val="E6E7E8"/>
              </a:solidFill>
            </a:ln>
          </p:spPr>
        </p:pic>
        <p:pic>
          <p:nvPicPr>
            <p:cNvPr id="8" name="Picture 7">
              <a:extLst>
                <a:ext uri="{FF2B5EF4-FFF2-40B4-BE49-F238E27FC236}">
                  <a16:creationId xmlns:a16="http://schemas.microsoft.com/office/drawing/2014/main" id="{749DC0D8-90CC-DB11-AD8D-965F45073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253" y="2781029"/>
              <a:ext cx="419100" cy="419100"/>
            </a:xfrm>
            <a:prstGeom prst="rect">
              <a:avLst/>
            </a:prstGeom>
            <a:ln w="25400">
              <a:solidFill>
                <a:srgbClr val="DC4405"/>
              </a:solidFill>
            </a:ln>
          </p:spPr>
        </p:pic>
        <p:pic>
          <p:nvPicPr>
            <p:cNvPr id="11" name="Picture 10" descr="A screenshot of a computer&#10;&#10;Description automatically generated">
              <a:extLst>
                <a:ext uri="{FF2B5EF4-FFF2-40B4-BE49-F238E27FC236}">
                  <a16:creationId xmlns:a16="http://schemas.microsoft.com/office/drawing/2014/main" id="{6A4B4B83-7AB9-74A3-F038-B9C43E03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253" y="3235233"/>
              <a:ext cx="1762125" cy="1009650"/>
            </a:xfrm>
            <a:prstGeom prst="rect">
              <a:avLst/>
            </a:prstGeom>
            <a:ln w="25400">
              <a:solidFill>
                <a:srgbClr val="DC4405"/>
              </a:solidFill>
            </a:ln>
          </p:spPr>
        </p:pic>
      </p:grpSp>
    </p:spTree>
    <p:extLst>
      <p:ext uri="{BB962C8B-B14F-4D97-AF65-F5344CB8AC3E}">
        <p14:creationId xmlns:p14="http://schemas.microsoft.com/office/powerpoint/2010/main" val="130625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INCREASE ACCESSIBILITY</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grpSp>
        <p:nvGrpSpPr>
          <p:cNvPr id="6" name="Group 5">
            <a:extLst>
              <a:ext uri="{FF2B5EF4-FFF2-40B4-BE49-F238E27FC236}">
                <a16:creationId xmlns:a16="http://schemas.microsoft.com/office/drawing/2014/main" id="{37588083-D216-102F-1B57-8F2CD7006C6A}"/>
              </a:ext>
            </a:extLst>
          </p:cNvPr>
          <p:cNvGrpSpPr/>
          <p:nvPr/>
        </p:nvGrpSpPr>
        <p:grpSpPr>
          <a:xfrm>
            <a:off x="5993569" y="787773"/>
            <a:ext cx="5723126" cy="5400534"/>
            <a:chOff x="5993569" y="561745"/>
            <a:chExt cx="5723126" cy="5400534"/>
          </a:xfrm>
        </p:grpSpPr>
        <p:pic>
          <p:nvPicPr>
            <p:cNvPr id="5" name="Picture 4">
              <a:extLst>
                <a:ext uri="{FF2B5EF4-FFF2-40B4-BE49-F238E27FC236}">
                  <a16:creationId xmlns:a16="http://schemas.microsoft.com/office/drawing/2014/main" id="{2D56F08A-8B79-D8B9-CAC5-B2AEB67F4C15}"/>
                </a:ext>
              </a:extLst>
            </p:cNvPr>
            <p:cNvPicPr>
              <a:picLocks noChangeAspect="1"/>
            </p:cNvPicPr>
            <p:nvPr/>
          </p:nvPicPr>
          <p:blipFill>
            <a:blip r:embed="rId3"/>
            <a:stretch>
              <a:fillRect/>
            </a:stretch>
          </p:blipFill>
          <p:spPr>
            <a:xfrm>
              <a:off x="5993569" y="561745"/>
              <a:ext cx="5723126" cy="4816375"/>
            </a:xfrm>
            <a:prstGeom prst="rect">
              <a:avLst/>
            </a:prstGeom>
            <a:ln w="12700">
              <a:solidFill>
                <a:schemeClr val="bg2">
                  <a:lumMod val="75000"/>
                </a:schemeClr>
              </a:solidFill>
            </a:ln>
          </p:spPr>
        </p:pic>
        <p:pic>
          <p:nvPicPr>
            <p:cNvPr id="23" name="Picture 22" descr="A white circle with black and blue letters&#10;&#10;Description automatically generated">
              <a:extLst>
                <a:ext uri="{FF2B5EF4-FFF2-40B4-BE49-F238E27FC236}">
                  <a16:creationId xmlns:a16="http://schemas.microsoft.com/office/drawing/2014/main" id="{9A64853E-AA4E-BBE2-1EB3-C22A9A8B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898" y="2655010"/>
              <a:ext cx="980932" cy="367850"/>
            </a:xfrm>
            <a:prstGeom prst="rect">
              <a:avLst/>
            </a:prstGeom>
            <a:ln w="25400">
              <a:solidFill>
                <a:srgbClr val="DC4405"/>
              </a:solidFill>
            </a:ln>
          </p:spPr>
        </p:pic>
        <p:pic>
          <p:nvPicPr>
            <p:cNvPr id="25" name="Picture 24" descr="A screenshot of a computer&#10;&#10;Description automatically generated">
              <a:extLst>
                <a:ext uri="{FF2B5EF4-FFF2-40B4-BE49-F238E27FC236}">
                  <a16:creationId xmlns:a16="http://schemas.microsoft.com/office/drawing/2014/main" id="{DFB8F257-BA9F-C11E-338B-0A588D81C0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624" y="3066679"/>
              <a:ext cx="2295525" cy="2895600"/>
            </a:xfrm>
            <a:prstGeom prst="rect">
              <a:avLst/>
            </a:prstGeom>
            <a:ln w="25400">
              <a:solidFill>
                <a:srgbClr val="DC4405"/>
              </a:solidFill>
            </a:ln>
          </p:spPr>
        </p:pic>
      </p:grpSp>
    </p:spTree>
    <p:extLst>
      <p:ext uri="{BB962C8B-B14F-4D97-AF65-F5344CB8AC3E}">
        <p14:creationId xmlns:p14="http://schemas.microsoft.com/office/powerpoint/2010/main" val="367165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INCREASE ACCESSIBILITY</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grpSp>
        <p:nvGrpSpPr>
          <p:cNvPr id="5" name="Group 4">
            <a:extLst>
              <a:ext uri="{FF2B5EF4-FFF2-40B4-BE49-F238E27FC236}">
                <a16:creationId xmlns:a16="http://schemas.microsoft.com/office/drawing/2014/main" id="{B2DA5EA2-F262-5D19-A109-065F943293FA}"/>
              </a:ext>
            </a:extLst>
          </p:cNvPr>
          <p:cNvGrpSpPr/>
          <p:nvPr/>
        </p:nvGrpSpPr>
        <p:grpSpPr>
          <a:xfrm>
            <a:off x="298017" y="4452161"/>
            <a:ext cx="4338084" cy="400110"/>
            <a:chOff x="298017" y="1179820"/>
            <a:chExt cx="4338084" cy="400110"/>
          </a:xfrm>
        </p:grpSpPr>
        <p:sp>
          <p:nvSpPr>
            <p:cNvPr id="8" name="TextBox 7">
              <a:extLst>
                <a:ext uri="{FF2B5EF4-FFF2-40B4-BE49-F238E27FC236}">
                  <a16:creationId xmlns:a16="http://schemas.microsoft.com/office/drawing/2014/main" id="{E4FFD53D-ED3D-3845-0B6F-2E7B72D67C0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LISTEN</a:t>
              </a:r>
            </a:p>
          </p:txBody>
        </p:sp>
        <p:cxnSp>
          <p:nvCxnSpPr>
            <p:cNvPr id="10" name="Straight Connector 9">
              <a:extLst>
                <a:ext uri="{FF2B5EF4-FFF2-40B4-BE49-F238E27FC236}">
                  <a16:creationId xmlns:a16="http://schemas.microsoft.com/office/drawing/2014/main" id="{3ABDE62F-A53E-A904-EA34-5FF1472F2EF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E5655D6-9049-2034-D7B5-B9AD7E91EF08}"/>
              </a:ext>
            </a:extLst>
          </p:cNvPr>
          <p:cNvSpPr txBox="1"/>
          <p:nvPr/>
        </p:nvSpPr>
        <p:spPr>
          <a:xfrm>
            <a:off x="326101" y="5084337"/>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Have entire articles rea</a:t>
            </a:r>
            <a:r>
              <a:rPr lang="en-US" dirty="0">
                <a:solidFill>
                  <a:srgbClr val="003865"/>
                </a:solidFill>
                <a:latin typeface="Open Sans"/>
              </a:rPr>
              <a:t>d to you, including title, and any image captions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nvGrpSpPr>
          <p:cNvPr id="6" name="Group 5">
            <a:extLst>
              <a:ext uri="{FF2B5EF4-FFF2-40B4-BE49-F238E27FC236}">
                <a16:creationId xmlns:a16="http://schemas.microsoft.com/office/drawing/2014/main" id="{05A5BA80-E653-DC10-B758-1EC776997F89}"/>
              </a:ext>
            </a:extLst>
          </p:cNvPr>
          <p:cNvGrpSpPr/>
          <p:nvPr/>
        </p:nvGrpSpPr>
        <p:grpSpPr>
          <a:xfrm>
            <a:off x="5740389" y="921339"/>
            <a:ext cx="5976306" cy="5029442"/>
            <a:chOff x="5740389" y="561745"/>
            <a:chExt cx="5976306" cy="5029442"/>
          </a:xfrm>
        </p:grpSpPr>
        <p:pic>
          <p:nvPicPr>
            <p:cNvPr id="13" name="Picture 12">
              <a:extLst>
                <a:ext uri="{FF2B5EF4-FFF2-40B4-BE49-F238E27FC236}">
                  <a16:creationId xmlns:a16="http://schemas.microsoft.com/office/drawing/2014/main" id="{A5645C2F-205F-D0EA-B3D1-2F9B6AA3833D}"/>
                </a:ext>
              </a:extLst>
            </p:cNvPr>
            <p:cNvPicPr>
              <a:picLocks noChangeAspect="1"/>
            </p:cNvPicPr>
            <p:nvPr/>
          </p:nvPicPr>
          <p:blipFill>
            <a:blip r:embed="rId3"/>
            <a:stretch>
              <a:fillRect/>
            </a:stretch>
          </p:blipFill>
          <p:spPr>
            <a:xfrm>
              <a:off x="5740389" y="561745"/>
              <a:ext cx="5976306" cy="5029442"/>
            </a:xfrm>
            <a:prstGeom prst="rect">
              <a:avLst/>
            </a:prstGeom>
            <a:ln w="12700">
              <a:solidFill>
                <a:schemeClr val="bg2">
                  <a:lumMod val="75000"/>
                </a:schemeClr>
              </a:solidFill>
            </a:ln>
          </p:spPr>
        </p:pic>
        <p:pic>
          <p:nvPicPr>
            <p:cNvPr id="14" name="Picture 13">
              <a:extLst>
                <a:ext uri="{FF2B5EF4-FFF2-40B4-BE49-F238E27FC236}">
                  <a16:creationId xmlns:a16="http://schemas.microsoft.com/office/drawing/2014/main" id="{20A22B65-5ABD-56BF-B42D-78DF9A594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24" y="2741070"/>
              <a:ext cx="351064" cy="342900"/>
            </a:xfrm>
            <a:prstGeom prst="rect">
              <a:avLst/>
            </a:prstGeom>
            <a:ln w="25400">
              <a:solidFill>
                <a:srgbClr val="DC4405"/>
              </a:solidFill>
            </a:ln>
          </p:spPr>
        </p:pic>
        <p:pic>
          <p:nvPicPr>
            <p:cNvPr id="17" name="Picture 16">
              <a:extLst>
                <a:ext uri="{FF2B5EF4-FFF2-40B4-BE49-F238E27FC236}">
                  <a16:creationId xmlns:a16="http://schemas.microsoft.com/office/drawing/2014/main" id="{CD5A2C95-C66A-25D5-F7E1-FD0189472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228" y="2742317"/>
              <a:ext cx="2667000" cy="285750"/>
            </a:xfrm>
            <a:prstGeom prst="rect">
              <a:avLst/>
            </a:prstGeom>
            <a:ln w="25400">
              <a:solidFill>
                <a:srgbClr val="DC4405"/>
              </a:solidFill>
            </a:ln>
          </p:spPr>
        </p:pic>
      </p:grpSp>
    </p:spTree>
    <p:extLst>
      <p:ext uri="{BB962C8B-B14F-4D97-AF65-F5344CB8AC3E}">
        <p14:creationId xmlns:p14="http://schemas.microsoft.com/office/powerpoint/2010/main" val="213422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SUPPORT LITERARY RESEARCH</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PERSON SEARCH</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individuals</a:t>
            </a:r>
          </a:p>
        </p:txBody>
      </p:sp>
      <p:grpSp>
        <p:nvGrpSpPr>
          <p:cNvPr id="5" name="Group 4">
            <a:extLst>
              <a:ext uri="{FF2B5EF4-FFF2-40B4-BE49-F238E27FC236}">
                <a16:creationId xmlns:a16="http://schemas.microsoft.com/office/drawing/2014/main" id="{9CA63DEE-5552-B407-CC3F-1B09727CB2BC}"/>
              </a:ext>
            </a:extLst>
          </p:cNvPr>
          <p:cNvGrpSpPr/>
          <p:nvPr/>
        </p:nvGrpSpPr>
        <p:grpSpPr>
          <a:xfrm>
            <a:off x="5582382" y="920048"/>
            <a:ext cx="5821248" cy="5017904"/>
            <a:chOff x="5582382" y="920048"/>
            <a:chExt cx="5821248" cy="5017904"/>
          </a:xfrm>
        </p:grpSpPr>
        <p:pic>
          <p:nvPicPr>
            <p:cNvPr id="6" name="Picture 5">
              <a:extLst>
                <a:ext uri="{FF2B5EF4-FFF2-40B4-BE49-F238E27FC236}">
                  <a16:creationId xmlns:a16="http://schemas.microsoft.com/office/drawing/2014/main" id="{D5634FA5-94A9-2561-DA7B-537307F9205E}"/>
                </a:ext>
              </a:extLst>
            </p:cNvPr>
            <p:cNvPicPr>
              <a:picLocks noChangeAspect="1"/>
            </p:cNvPicPr>
            <p:nvPr/>
          </p:nvPicPr>
          <p:blipFill>
            <a:blip r:embed="rId3"/>
            <a:stretch>
              <a:fillRect/>
            </a:stretch>
          </p:blipFill>
          <p:spPr>
            <a:xfrm>
              <a:off x="5582382" y="920048"/>
              <a:ext cx="5821248" cy="5017904"/>
            </a:xfrm>
            <a:prstGeom prst="rect">
              <a:avLst/>
            </a:prstGeom>
            <a:ln w="12700">
              <a:solidFill>
                <a:schemeClr val="bg2">
                  <a:lumMod val="75000"/>
                </a:schemeClr>
              </a:solidFill>
            </a:ln>
          </p:spPr>
        </p:pic>
        <p:pic>
          <p:nvPicPr>
            <p:cNvPr id="10" name="Picture 9">
              <a:extLst>
                <a:ext uri="{FF2B5EF4-FFF2-40B4-BE49-F238E27FC236}">
                  <a16:creationId xmlns:a16="http://schemas.microsoft.com/office/drawing/2014/main" id="{AB5F1761-E168-039D-2248-69AFF268E2FB}"/>
                </a:ext>
              </a:extLst>
            </p:cNvPr>
            <p:cNvPicPr>
              <a:picLocks noChangeAspect="1"/>
            </p:cNvPicPr>
            <p:nvPr/>
          </p:nvPicPr>
          <p:blipFill>
            <a:blip r:embed="rId4"/>
            <a:stretch>
              <a:fillRect/>
            </a:stretch>
          </p:blipFill>
          <p:spPr>
            <a:xfrm>
              <a:off x="9032681" y="2553095"/>
              <a:ext cx="437322" cy="349131"/>
            </a:xfrm>
            <a:prstGeom prst="rect">
              <a:avLst/>
            </a:prstGeom>
            <a:ln w="19050">
              <a:solidFill>
                <a:srgbClr val="DC4405"/>
              </a:solidFill>
            </a:ln>
          </p:spPr>
        </p:pic>
      </p:grpSp>
    </p:spTree>
    <p:extLst>
      <p:ext uri="{BB962C8B-B14F-4D97-AF65-F5344CB8AC3E}">
        <p14:creationId xmlns:p14="http://schemas.microsoft.com/office/powerpoint/2010/main" val="12128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SUPPORT LITERARY RESEARCH</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PERSON SEARCH</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individuals</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298017" y="2684949"/>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48050" y="3305859"/>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pic>
        <p:nvPicPr>
          <p:cNvPr id="14" name="Picture 13">
            <a:extLst>
              <a:ext uri="{FF2B5EF4-FFF2-40B4-BE49-F238E27FC236}">
                <a16:creationId xmlns:a16="http://schemas.microsoft.com/office/drawing/2014/main" id="{8E5E9987-E641-917A-D380-42E02186AD11}"/>
              </a:ext>
            </a:extLst>
          </p:cNvPr>
          <p:cNvPicPr>
            <a:picLocks noChangeAspect="1"/>
          </p:cNvPicPr>
          <p:nvPr/>
        </p:nvPicPr>
        <p:blipFill>
          <a:blip r:embed="rId3"/>
          <a:stretch>
            <a:fillRect/>
          </a:stretch>
        </p:blipFill>
        <p:spPr>
          <a:xfrm>
            <a:off x="6014803" y="998028"/>
            <a:ext cx="5281458" cy="4861944"/>
          </a:xfrm>
          <a:prstGeom prst="rect">
            <a:avLst/>
          </a:prstGeom>
          <a:ln w="12700">
            <a:solidFill>
              <a:schemeClr val="bg2">
                <a:lumMod val="75000"/>
              </a:schemeClr>
            </a:solidFill>
          </a:ln>
        </p:spPr>
      </p:pic>
    </p:spTree>
    <p:extLst>
      <p:ext uri="{BB962C8B-B14F-4D97-AF65-F5344CB8AC3E}">
        <p14:creationId xmlns:p14="http://schemas.microsoft.com/office/powerpoint/2010/main" val="299055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SUPPORT LITERARY RESEARCH</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PERSON SEARCH</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individuals</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298017" y="2684949"/>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48050" y="3305859"/>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grpSp>
        <p:nvGrpSpPr>
          <p:cNvPr id="10" name="Group 9">
            <a:extLst>
              <a:ext uri="{FF2B5EF4-FFF2-40B4-BE49-F238E27FC236}">
                <a16:creationId xmlns:a16="http://schemas.microsoft.com/office/drawing/2014/main" id="{19192269-50F3-4BE1-CB19-34A458EF71B7}"/>
              </a:ext>
            </a:extLst>
          </p:cNvPr>
          <p:cNvGrpSpPr/>
          <p:nvPr/>
        </p:nvGrpSpPr>
        <p:grpSpPr>
          <a:xfrm>
            <a:off x="348050" y="4430433"/>
            <a:ext cx="4338084" cy="400110"/>
            <a:chOff x="298017" y="1179820"/>
            <a:chExt cx="4338084" cy="400110"/>
          </a:xfrm>
        </p:grpSpPr>
        <p:sp>
          <p:nvSpPr>
            <p:cNvPr id="14" name="TextBox 13">
              <a:extLst>
                <a:ext uri="{FF2B5EF4-FFF2-40B4-BE49-F238E27FC236}">
                  <a16:creationId xmlns:a16="http://schemas.microsoft.com/office/drawing/2014/main" id="{2D75E437-F6D4-DA25-814E-93FEFDA8E8B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HIGHLIGHTS AND NOTES</a:t>
              </a:r>
            </a:p>
          </p:txBody>
        </p:sp>
        <p:cxnSp>
          <p:nvCxnSpPr>
            <p:cNvPr id="15" name="Straight Connector 14">
              <a:extLst>
                <a:ext uri="{FF2B5EF4-FFF2-40B4-BE49-F238E27FC236}">
                  <a16:creationId xmlns:a16="http://schemas.microsoft.com/office/drawing/2014/main" id="{5D398245-E602-16E1-3747-856D5D28286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CBA4D4A-256D-BFF7-1C7E-17B31D5DE91D}"/>
              </a:ext>
            </a:extLst>
          </p:cNvPr>
          <p:cNvSpPr txBox="1"/>
          <p:nvPr/>
        </p:nvSpPr>
        <p:spPr>
          <a:xfrm>
            <a:off x="376135" y="5031788"/>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All documents can be highlighted and annotated to support a deeper understanding of topics</a:t>
            </a:r>
          </a:p>
        </p:txBody>
      </p:sp>
      <p:grpSp>
        <p:nvGrpSpPr>
          <p:cNvPr id="11" name="Group 10">
            <a:extLst>
              <a:ext uri="{FF2B5EF4-FFF2-40B4-BE49-F238E27FC236}">
                <a16:creationId xmlns:a16="http://schemas.microsoft.com/office/drawing/2014/main" id="{F867764A-390F-7736-F055-603C1D3550F1}"/>
              </a:ext>
            </a:extLst>
          </p:cNvPr>
          <p:cNvGrpSpPr/>
          <p:nvPr/>
        </p:nvGrpSpPr>
        <p:grpSpPr>
          <a:xfrm>
            <a:off x="6382062" y="919654"/>
            <a:ext cx="5239254" cy="5108054"/>
            <a:chOff x="6382062" y="919654"/>
            <a:chExt cx="5239254" cy="5108054"/>
          </a:xfrm>
        </p:grpSpPr>
        <p:pic>
          <p:nvPicPr>
            <p:cNvPr id="17" name="Picture 16">
              <a:extLst>
                <a:ext uri="{FF2B5EF4-FFF2-40B4-BE49-F238E27FC236}">
                  <a16:creationId xmlns:a16="http://schemas.microsoft.com/office/drawing/2014/main" id="{54F6D3B6-3C96-87F4-A406-93520E00ADFC}"/>
                </a:ext>
              </a:extLst>
            </p:cNvPr>
            <p:cNvPicPr>
              <a:picLocks noChangeAspect="1"/>
            </p:cNvPicPr>
            <p:nvPr/>
          </p:nvPicPr>
          <p:blipFill>
            <a:blip r:embed="rId3"/>
            <a:stretch>
              <a:fillRect/>
            </a:stretch>
          </p:blipFill>
          <p:spPr>
            <a:xfrm>
              <a:off x="6382062" y="919654"/>
              <a:ext cx="5239254" cy="5108054"/>
            </a:xfrm>
            <a:prstGeom prst="rect">
              <a:avLst/>
            </a:prstGeom>
            <a:ln w="12700">
              <a:solidFill>
                <a:schemeClr val="bg2">
                  <a:lumMod val="75000"/>
                </a:schemeClr>
              </a:solidFill>
            </a:ln>
          </p:spPr>
        </p:pic>
        <p:pic>
          <p:nvPicPr>
            <p:cNvPr id="20" name="Picture 19" descr="A screenshot of a computer&#10;&#10;Description automatically generated">
              <a:extLst>
                <a:ext uri="{FF2B5EF4-FFF2-40B4-BE49-F238E27FC236}">
                  <a16:creationId xmlns:a16="http://schemas.microsoft.com/office/drawing/2014/main" id="{4EDAAFD0-3F75-F672-D3D3-81D3180A4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580" y="5031788"/>
              <a:ext cx="2188664" cy="877939"/>
            </a:xfrm>
            <a:prstGeom prst="rect">
              <a:avLst/>
            </a:prstGeom>
            <a:ln w="25400">
              <a:solidFill>
                <a:srgbClr val="DC4405"/>
              </a:solidFill>
            </a:ln>
          </p:spPr>
        </p:pic>
      </p:grpSp>
    </p:spTree>
    <p:extLst>
      <p:ext uri="{BB962C8B-B14F-4D97-AF65-F5344CB8AC3E}">
        <p14:creationId xmlns:p14="http://schemas.microsoft.com/office/powerpoint/2010/main" val="339266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271AC3-D8A5-49F9-889C-F75AF1A94A20}"/>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0" b="1" dirty="0">
                  <a:solidFill>
                    <a:schemeClr val="bg1"/>
                  </a:solidFill>
                  <a:latin typeface="+mj-lt"/>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0" b="1" dirty="0">
                  <a:solidFill>
                    <a:schemeClr val="bg1"/>
                  </a:solidFill>
                  <a:latin typeface="+mj-lt"/>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209862" y="291951"/>
            <a:ext cx="5407353" cy="691681"/>
          </a:xfrm>
        </p:spPr>
        <p:txBody>
          <a:bodyPr/>
          <a:lstStyle/>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SIMPLE ACCESS</a:t>
            </a:r>
          </a:p>
        </p:txBody>
      </p:sp>
      <p:sp>
        <p:nvSpPr>
          <p:cNvPr id="6" name="Slide Number Placeholder 5">
            <a:extLst>
              <a:ext uri="{FF2B5EF4-FFF2-40B4-BE49-F238E27FC236}">
                <a16:creationId xmlns:a16="http://schemas.microsoft.com/office/drawing/2014/main" id="{576E9018-E997-D488-304B-4D344BD9085C}"/>
              </a:ext>
            </a:extLst>
          </p:cNvPr>
          <p:cNvSpPr>
            <a:spLocks noGrp="1"/>
          </p:cNvSpPr>
          <p:nvPr>
            <p:ph type="sldNum" sz="quarter" idx="21"/>
          </p:nvPr>
        </p:nvSpPr>
        <p:spPr>
          <a:xfrm>
            <a:off x="6014803" y="629494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FFFFFF"/>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Open Sans"/>
              <a:cs typeface="Arial" charset="0"/>
            </a:endParaRPr>
          </a:p>
        </p:txBody>
      </p:sp>
      <p:sp>
        <p:nvSpPr>
          <p:cNvPr id="9" name="Content Placeholder 26">
            <a:extLst>
              <a:ext uri="{FF2B5EF4-FFF2-40B4-BE49-F238E27FC236}">
                <a16:creationId xmlns:a16="http://schemas.microsoft.com/office/drawing/2014/main" id="{5E2FB794-D83C-CF41-8FF0-B841D100BECF}"/>
              </a:ext>
            </a:extLst>
          </p:cNvPr>
          <p:cNvSpPr>
            <a:spLocks noGrp="1"/>
          </p:cNvSpPr>
          <p:nvPr/>
        </p:nvSpPr>
        <p:spPr>
          <a:xfrm>
            <a:off x="1347681" y="1967906"/>
            <a:ext cx="3704283" cy="3139913"/>
          </a:xfrm>
          <a:prstGeom prst="rect">
            <a:avLst/>
          </a:prstGeom>
        </p:spPr>
        <p:txBody>
          <a:bodyPr vert="horz" lIns="91440" tIns="45720" rIns="91440" bIns="45720" rtlCol="0">
            <a:normAutofit/>
          </a:bodyPr>
          <a:lst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3700"/>
              </a:spcAft>
              <a:buNone/>
            </a:pPr>
            <a:r>
              <a:rPr lang="en-US" sz="2400" dirty="0">
                <a:solidFill>
                  <a:srgbClr val="003865"/>
                </a:solidFill>
                <a:latin typeface="Open Sans" panose="020B0606030504020204" pitchFamily="34" charset="0"/>
                <a:ea typeface="Open Sans" panose="020B0606030504020204" pitchFamily="34" charset="0"/>
                <a:cs typeface="Open Sans" panose="020B0606030504020204" pitchFamily="34" charset="0"/>
              </a:rPr>
              <a:t>Anytime</a:t>
            </a:r>
          </a:p>
          <a:p>
            <a:pPr marL="0" indent="0">
              <a:lnSpc>
                <a:spcPct val="100000"/>
              </a:lnSpc>
              <a:spcBef>
                <a:spcPts val="0"/>
              </a:spcBef>
              <a:spcAft>
                <a:spcPts val="3700"/>
              </a:spcAft>
              <a:buNone/>
            </a:pPr>
            <a:r>
              <a:rPr lang="en-US" sz="2400" dirty="0">
                <a:solidFill>
                  <a:srgbClr val="003865"/>
                </a:solidFill>
                <a:latin typeface="Open Sans" panose="020B0606030504020204" pitchFamily="34" charset="0"/>
                <a:ea typeface="Open Sans" panose="020B0606030504020204" pitchFamily="34" charset="0"/>
                <a:cs typeface="Open Sans" panose="020B0606030504020204" pitchFamily="34" charset="0"/>
              </a:rPr>
              <a:t>Anywhere</a:t>
            </a:r>
          </a:p>
          <a:p>
            <a:pPr marL="0" indent="0">
              <a:lnSpc>
                <a:spcPct val="100000"/>
              </a:lnSpc>
              <a:spcBef>
                <a:spcPts val="0"/>
              </a:spcBef>
              <a:spcAft>
                <a:spcPts val="3700"/>
              </a:spcAft>
              <a:buNone/>
            </a:pPr>
            <a:r>
              <a:rPr lang="en-US" sz="2400" dirty="0">
                <a:solidFill>
                  <a:srgbClr val="003865"/>
                </a:solidFill>
                <a:latin typeface="Open Sans" panose="020B0606030504020204" pitchFamily="34" charset="0"/>
                <a:ea typeface="Open Sans" panose="020B0606030504020204" pitchFamily="34" charset="0"/>
                <a:cs typeface="Open Sans" panose="020B0606030504020204" pitchFamily="34" charset="0"/>
              </a:rPr>
              <a:t>Any Device</a:t>
            </a:r>
          </a:p>
          <a:p>
            <a:pPr marL="0" indent="0">
              <a:lnSpc>
                <a:spcPct val="100000"/>
              </a:lnSpc>
              <a:spcBef>
                <a:spcPts val="0"/>
              </a:spcBef>
              <a:spcAft>
                <a:spcPts val="3700"/>
              </a:spcAft>
              <a:buNone/>
            </a:pPr>
            <a:r>
              <a:rPr lang="en-US" sz="2400" dirty="0">
                <a:solidFill>
                  <a:srgbClr val="003865"/>
                </a:solidFill>
                <a:latin typeface="Open Sans" panose="020B0606030504020204" pitchFamily="34" charset="0"/>
                <a:ea typeface="Open Sans" panose="020B0606030504020204" pitchFamily="34" charset="0"/>
                <a:cs typeface="Open Sans" panose="020B0606030504020204" pitchFamily="34" charset="0"/>
              </a:rPr>
              <a:t>Without Ads or Paywalls</a:t>
            </a:r>
          </a:p>
        </p:txBody>
      </p:sp>
      <p:pic>
        <p:nvPicPr>
          <p:cNvPr id="11" name="Graphic 29" descr="Clock">
            <a:extLst>
              <a:ext uri="{FF2B5EF4-FFF2-40B4-BE49-F238E27FC236}">
                <a16:creationId xmlns:a16="http://schemas.microsoft.com/office/drawing/2014/main" id="{E7960EA1-DA25-124E-87AE-3C4BE7A505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551" y="1868516"/>
            <a:ext cx="659072" cy="659072"/>
          </a:xfrm>
          <a:prstGeom prst="rect">
            <a:avLst/>
          </a:prstGeom>
        </p:spPr>
      </p:pic>
      <p:pic>
        <p:nvPicPr>
          <p:cNvPr id="12" name="Graphic 31" descr="Earth globe Americas">
            <a:extLst>
              <a:ext uri="{FF2B5EF4-FFF2-40B4-BE49-F238E27FC236}">
                <a16:creationId xmlns:a16="http://schemas.microsoft.com/office/drawing/2014/main" id="{4C85612F-16FD-174B-ACF3-9C39A3758D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551" y="2747616"/>
            <a:ext cx="659072" cy="659072"/>
          </a:xfrm>
          <a:prstGeom prst="rect">
            <a:avLst/>
          </a:prstGeom>
        </p:spPr>
      </p:pic>
      <p:pic>
        <p:nvPicPr>
          <p:cNvPr id="13" name="Graphic 33" descr="Stream">
            <a:extLst>
              <a:ext uri="{FF2B5EF4-FFF2-40B4-BE49-F238E27FC236}">
                <a16:creationId xmlns:a16="http://schemas.microsoft.com/office/drawing/2014/main" id="{DE824DC5-14DC-2A41-910F-87975402D2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397" y="3539460"/>
            <a:ext cx="748490" cy="748490"/>
          </a:xfrm>
          <a:prstGeom prst="rect">
            <a:avLst/>
          </a:prstGeom>
        </p:spPr>
      </p:pic>
      <p:pic>
        <p:nvPicPr>
          <p:cNvPr id="14" name="Graphic 35" descr="No sign">
            <a:extLst>
              <a:ext uri="{FF2B5EF4-FFF2-40B4-BE49-F238E27FC236}">
                <a16:creationId xmlns:a16="http://schemas.microsoft.com/office/drawing/2014/main" id="{1E4AA43F-F666-FC41-A464-2EA63B8153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4659" y="4390523"/>
            <a:ext cx="748490" cy="748490"/>
          </a:xfrm>
          <a:prstGeom prst="rect">
            <a:avLst/>
          </a:prstGeom>
        </p:spPr>
      </p:pic>
      <p:grpSp>
        <p:nvGrpSpPr>
          <p:cNvPr id="10" name="Group 9">
            <a:extLst>
              <a:ext uri="{FF2B5EF4-FFF2-40B4-BE49-F238E27FC236}">
                <a16:creationId xmlns:a16="http://schemas.microsoft.com/office/drawing/2014/main" id="{75D400AE-786A-C8BA-E67A-680D3DF648C3}"/>
              </a:ext>
            </a:extLst>
          </p:cNvPr>
          <p:cNvGrpSpPr/>
          <p:nvPr/>
        </p:nvGrpSpPr>
        <p:grpSpPr>
          <a:xfrm>
            <a:off x="6986106" y="1072618"/>
            <a:ext cx="5352752" cy="3304318"/>
            <a:chOff x="6986106" y="1072618"/>
            <a:chExt cx="5352752" cy="3304318"/>
          </a:xfrm>
        </p:grpSpPr>
        <p:pic>
          <p:nvPicPr>
            <p:cNvPr id="4" name="Picture 3">
              <a:extLst>
                <a:ext uri="{FF2B5EF4-FFF2-40B4-BE49-F238E27FC236}">
                  <a16:creationId xmlns:a16="http://schemas.microsoft.com/office/drawing/2014/main" id="{5A7B366C-2E03-F005-2A3F-40F1EF77963F}"/>
                </a:ext>
              </a:extLst>
            </p:cNvPr>
            <p:cNvPicPr>
              <a:picLocks noChangeAspect="1"/>
            </p:cNvPicPr>
            <p:nvPr/>
          </p:nvPicPr>
          <p:blipFill>
            <a:blip r:embed="rId11"/>
            <a:stretch>
              <a:fillRect/>
            </a:stretch>
          </p:blipFill>
          <p:spPr>
            <a:xfrm>
              <a:off x="6986106" y="1072618"/>
              <a:ext cx="5352752" cy="3304318"/>
            </a:xfrm>
            <a:prstGeom prst="rect">
              <a:avLst/>
            </a:prstGeom>
          </p:spPr>
        </p:pic>
        <p:pic>
          <p:nvPicPr>
            <p:cNvPr id="17" name="Picture 16">
              <a:extLst>
                <a:ext uri="{FF2B5EF4-FFF2-40B4-BE49-F238E27FC236}">
                  <a16:creationId xmlns:a16="http://schemas.microsoft.com/office/drawing/2014/main" id="{4DE1B555-F665-78FE-D504-C229AFFF21EC}"/>
                </a:ext>
              </a:extLst>
            </p:cNvPr>
            <p:cNvPicPr>
              <a:picLocks noChangeAspect="1"/>
            </p:cNvPicPr>
            <p:nvPr/>
          </p:nvPicPr>
          <p:blipFill rotWithShape="1">
            <a:blip r:embed="rId12"/>
            <a:srcRect t="2886" r="1610" b="13387"/>
            <a:stretch/>
          </p:blipFill>
          <p:spPr>
            <a:xfrm>
              <a:off x="7732594" y="1417014"/>
              <a:ext cx="3852920" cy="2475192"/>
            </a:xfrm>
            <a:prstGeom prst="rect">
              <a:avLst/>
            </a:prstGeom>
          </p:spPr>
        </p:pic>
      </p:grpSp>
      <p:grpSp>
        <p:nvGrpSpPr>
          <p:cNvPr id="5" name="Group 4">
            <a:extLst>
              <a:ext uri="{FF2B5EF4-FFF2-40B4-BE49-F238E27FC236}">
                <a16:creationId xmlns:a16="http://schemas.microsoft.com/office/drawing/2014/main" id="{E81A0EE1-BBB2-1246-2245-4017152E37CD}"/>
              </a:ext>
            </a:extLst>
          </p:cNvPr>
          <p:cNvGrpSpPr/>
          <p:nvPr/>
        </p:nvGrpSpPr>
        <p:grpSpPr>
          <a:xfrm>
            <a:off x="5617215" y="2170656"/>
            <a:ext cx="3785944" cy="3060457"/>
            <a:chOff x="5617215" y="2170656"/>
            <a:chExt cx="3785944" cy="3060457"/>
          </a:xfrm>
        </p:grpSpPr>
        <p:pic>
          <p:nvPicPr>
            <p:cNvPr id="2" name="Picture 1">
              <a:extLst>
                <a:ext uri="{FF2B5EF4-FFF2-40B4-BE49-F238E27FC236}">
                  <a16:creationId xmlns:a16="http://schemas.microsoft.com/office/drawing/2014/main" id="{0BD95A99-B47C-CAB1-B810-C2DD37BED27C}"/>
                </a:ext>
              </a:extLst>
            </p:cNvPr>
            <p:cNvPicPr>
              <a:picLocks noChangeAspect="1"/>
            </p:cNvPicPr>
            <p:nvPr/>
          </p:nvPicPr>
          <p:blipFill>
            <a:blip r:embed="rId13"/>
            <a:stretch>
              <a:fillRect/>
            </a:stretch>
          </p:blipFill>
          <p:spPr>
            <a:xfrm>
              <a:off x="5617215" y="2170656"/>
              <a:ext cx="3785944" cy="3060457"/>
            </a:xfrm>
            <a:prstGeom prst="rect">
              <a:avLst/>
            </a:prstGeom>
          </p:spPr>
        </p:pic>
        <p:pic>
          <p:nvPicPr>
            <p:cNvPr id="7" name="Picture 6">
              <a:extLst>
                <a:ext uri="{FF2B5EF4-FFF2-40B4-BE49-F238E27FC236}">
                  <a16:creationId xmlns:a16="http://schemas.microsoft.com/office/drawing/2014/main" id="{6664CCBA-76CB-A105-069B-84CF346860B6}"/>
                </a:ext>
              </a:extLst>
            </p:cNvPr>
            <p:cNvPicPr>
              <a:picLocks noChangeAspect="1"/>
            </p:cNvPicPr>
            <p:nvPr/>
          </p:nvPicPr>
          <p:blipFill>
            <a:blip r:embed="rId14"/>
            <a:stretch>
              <a:fillRect/>
            </a:stretch>
          </p:blipFill>
          <p:spPr>
            <a:xfrm>
              <a:off x="6420855" y="2514394"/>
              <a:ext cx="2470514" cy="1838662"/>
            </a:xfrm>
            <a:prstGeom prst="rect">
              <a:avLst/>
            </a:prstGeom>
          </p:spPr>
        </p:pic>
      </p:grpSp>
      <p:grpSp>
        <p:nvGrpSpPr>
          <p:cNvPr id="24" name="Group 23">
            <a:extLst>
              <a:ext uri="{FF2B5EF4-FFF2-40B4-BE49-F238E27FC236}">
                <a16:creationId xmlns:a16="http://schemas.microsoft.com/office/drawing/2014/main" id="{65F4A912-ACEE-60EA-4C5B-E13CE7CAAF26}"/>
              </a:ext>
            </a:extLst>
          </p:cNvPr>
          <p:cNvGrpSpPr/>
          <p:nvPr/>
        </p:nvGrpSpPr>
        <p:grpSpPr>
          <a:xfrm>
            <a:off x="7387382" y="3077152"/>
            <a:ext cx="1713124" cy="2475191"/>
            <a:chOff x="7387382" y="3077152"/>
            <a:chExt cx="1713124" cy="2475191"/>
          </a:xfrm>
        </p:grpSpPr>
        <p:pic>
          <p:nvPicPr>
            <p:cNvPr id="3" name="Picture 2">
              <a:extLst>
                <a:ext uri="{FF2B5EF4-FFF2-40B4-BE49-F238E27FC236}">
                  <a16:creationId xmlns:a16="http://schemas.microsoft.com/office/drawing/2014/main" id="{E1E5F9E2-7672-B765-A74A-1953A7C86FA7}"/>
                </a:ext>
              </a:extLst>
            </p:cNvPr>
            <p:cNvPicPr>
              <a:picLocks noChangeAspect="1"/>
            </p:cNvPicPr>
            <p:nvPr/>
          </p:nvPicPr>
          <p:blipFill>
            <a:blip r:embed="rId15"/>
            <a:stretch>
              <a:fillRect/>
            </a:stretch>
          </p:blipFill>
          <p:spPr>
            <a:xfrm>
              <a:off x="7387382" y="3077152"/>
              <a:ext cx="1713124" cy="2475191"/>
            </a:xfrm>
            <a:prstGeom prst="rect">
              <a:avLst/>
            </a:prstGeom>
          </p:spPr>
        </p:pic>
        <p:pic>
          <p:nvPicPr>
            <p:cNvPr id="23" name="Picture 22">
              <a:extLst>
                <a:ext uri="{FF2B5EF4-FFF2-40B4-BE49-F238E27FC236}">
                  <a16:creationId xmlns:a16="http://schemas.microsoft.com/office/drawing/2014/main" id="{AB08B7D6-2E98-0535-6B88-F40675D87390}"/>
                </a:ext>
              </a:extLst>
            </p:cNvPr>
            <p:cNvPicPr>
              <a:picLocks noChangeAspect="1"/>
            </p:cNvPicPr>
            <p:nvPr/>
          </p:nvPicPr>
          <p:blipFill rotWithShape="1">
            <a:blip r:embed="rId16">
              <a:extLst>
                <a:ext uri="{28A0092B-C50C-407E-A947-70E740481C1C}">
                  <a14:useLocalDpi xmlns:a14="http://schemas.microsoft.com/office/drawing/2010/main" val="0"/>
                </a:ext>
              </a:extLst>
            </a:blip>
            <a:srcRect t="7848" b="10107"/>
            <a:stretch/>
          </p:blipFill>
          <p:spPr>
            <a:xfrm>
              <a:off x="7883857" y="3718128"/>
              <a:ext cx="719454" cy="1272116"/>
            </a:xfrm>
            <a:prstGeom prst="rect">
              <a:avLst/>
            </a:prstGeom>
          </p:spPr>
        </p:pic>
      </p:grpSp>
    </p:spTree>
    <p:extLst>
      <p:ext uri="{BB962C8B-B14F-4D97-AF65-F5344CB8AC3E}">
        <p14:creationId xmlns:p14="http://schemas.microsoft.com/office/powerpoint/2010/main" val="4959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E21-D73B-CED2-DCD1-16802153C355}"/>
              </a:ext>
            </a:extLst>
          </p:cNvPr>
          <p:cNvSpPr>
            <a:spLocks noGrp="1"/>
          </p:cNvSpPr>
          <p:nvPr>
            <p:ph type="title"/>
          </p:nvPr>
        </p:nvSpPr>
        <p:spPr/>
        <p:txBody>
          <a:bodyPr/>
          <a:lstStyle/>
          <a:p>
            <a:r>
              <a:rPr lang="en-US" dirty="0"/>
              <a:t>DISCOVER PREMIUM RESOURCES</a:t>
            </a:r>
          </a:p>
        </p:txBody>
      </p:sp>
      <p:sp>
        <p:nvSpPr>
          <p:cNvPr id="3" name="Slide Number Placeholder 2">
            <a:extLst>
              <a:ext uri="{FF2B5EF4-FFF2-40B4-BE49-F238E27FC236}">
                <a16:creationId xmlns:a16="http://schemas.microsoft.com/office/drawing/2014/main" id="{B6E4FA22-D88D-0F8C-4917-3BC71BB38150}"/>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247338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Right Arrow 23">
            <a:extLst>
              <a:ext uri="{FF2B5EF4-FFF2-40B4-BE49-F238E27FC236}">
                <a16:creationId xmlns:a16="http://schemas.microsoft.com/office/drawing/2014/main" id="{E6166032-EDBB-7845-A5A8-BE3DF0E1E39D}"/>
              </a:ext>
            </a:extLst>
          </p:cNvPr>
          <p:cNvSpPr/>
          <p:nvPr/>
        </p:nvSpPr>
        <p:spPr>
          <a:xfrm>
            <a:off x="1115444" y="2036536"/>
            <a:ext cx="10165976" cy="227255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D991AF3D-7776-7515-4037-04B1E684389A}"/>
              </a:ext>
            </a:extLst>
          </p:cNvPr>
          <p:cNvGrpSpPr/>
          <p:nvPr/>
        </p:nvGrpSpPr>
        <p:grpSpPr>
          <a:xfrm>
            <a:off x="1514500" y="1691881"/>
            <a:ext cx="2151529" cy="2961861"/>
            <a:chOff x="1514500" y="1691881"/>
            <a:chExt cx="2151529" cy="2961861"/>
          </a:xfrm>
        </p:grpSpPr>
        <p:sp>
          <p:nvSpPr>
            <p:cNvPr id="7" name="Rectangle 6">
              <a:extLst>
                <a:ext uri="{FF2B5EF4-FFF2-40B4-BE49-F238E27FC236}">
                  <a16:creationId xmlns:a16="http://schemas.microsoft.com/office/drawing/2014/main" id="{76047907-C3B3-B746-A98F-A4AA32770392}"/>
                </a:ext>
              </a:extLst>
            </p:cNvPr>
            <p:cNvSpPr/>
            <p:nvPr/>
          </p:nvSpPr>
          <p:spPr>
            <a:xfrm>
              <a:off x="1514500" y="1691881"/>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SEARCH OR BROWSE</a:t>
              </a:r>
            </a:p>
          </p:txBody>
        </p:sp>
        <p:grpSp>
          <p:nvGrpSpPr>
            <p:cNvPr id="8" name="Group 7">
              <a:extLst>
                <a:ext uri="{FF2B5EF4-FFF2-40B4-BE49-F238E27FC236}">
                  <a16:creationId xmlns:a16="http://schemas.microsoft.com/office/drawing/2014/main" id="{6FB976AE-880A-934F-9AD1-7647728C89B6}"/>
                </a:ext>
              </a:extLst>
            </p:cNvPr>
            <p:cNvGrpSpPr/>
            <p:nvPr/>
          </p:nvGrpSpPr>
          <p:grpSpPr>
            <a:xfrm>
              <a:off x="1991870" y="1953619"/>
              <a:ext cx="1196788" cy="1196788"/>
              <a:chOff x="1808630" y="1667435"/>
              <a:chExt cx="1196788" cy="1196788"/>
            </a:xfrm>
            <a:solidFill>
              <a:srgbClr val="DC4405"/>
            </a:solidFill>
          </p:grpSpPr>
          <p:sp>
            <p:nvSpPr>
              <p:cNvPr id="9" name="Oval 8">
                <a:extLst>
                  <a:ext uri="{FF2B5EF4-FFF2-40B4-BE49-F238E27FC236}">
                    <a16:creationId xmlns:a16="http://schemas.microsoft.com/office/drawing/2014/main" id="{2985057D-DC34-264F-98E5-C35E054BA341}"/>
                  </a:ext>
                </a:extLst>
              </p:cNvPr>
              <p:cNvSpPr/>
              <p:nvPr/>
            </p:nvSpPr>
            <p:spPr>
              <a:xfrm>
                <a:off x="1808630" y="1667435"/>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13" descr="Magnifying glass">
                <a:extLst>
                  <a:ext uri="{FF2B5EF4-FFF2-40B4-BE49-F238E27FC236}">
                    <a16:creationId xmlns:a16="http://schemas.microsoft.com/office/drawing/2014/main" id="{B8AA209B-48B7-6342-83BA-433DBB528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9824" y="1808629"/>
                <a:ext cx="914400" cy="914400"/>
              </a:xfrm>
              <a:prstGeom prst="rect">
                <a:avLst/>
              </a:prstGeom>
            </p:spPr>
          </p:pic>
        </p:grpSp>
      </p:grpSp>
      <p:grpSp>
        <p:nvGrpSpPr>
          <p:cNvPr id="20" name="Group 19">
            <a:extLst>
              <a:ext uri="{FF2B5EF4-FFF2-40B4-BE49-F238E27FC236}">
                <a16:creationId xmlns:a16="http://schemas.microsoft.com/office/drawing/2014/main" id="{73362904-672F-A438-419E-A64C5A3FB4E5}"/>
              </a:ext>
            </a:extLst>
          </p:cNvPr>
          <p:cNvGrpSpPr/>
          <p:nvPr/>
        </p:nvGrpSpPr>
        <p:grpSpPr>
          <a:xfrm>
            <a:off x="4567176" y="1691881"/>
            <a:ext cx="2151529" cy="2961861"/>
            <a:chOff x="3905083" y="1691880"/>
            <a:chExt cx="2151529" cy="2961861"/>
          </a:xfrm>
        </p:grpSpPr>
        <p:sp>
          <p:nvSpPr>
            <p:cNvPr id="14" name="Rectangle 13">
              <a:extLst>
                <a:ext uri="{FF2B5EF4-FFF2-40B4-BE49-F238E27FC236}">
                  <a16:creationId xmlns:a16="http://schemas.microsoft.com/office/drawing/2014/main" id="{9D2FF5C7-A928-8046-BDC3-599CA748E57F}"/>
                </a:ext>
              </a:extLst>
            </p:cNvPr>
            <p:cNvSpPr/>
            <p:nvPr/>
          </p:nvSpPr>
          <p:spPr>
            <a:xfrm>
              <a:off x="3905083" y="1691880"/>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EXPLORE CONTENT</a:t>
              </a:r>
            </a:p>
          </p:txBody>
        </p:sp>
        <p:grpSp>
          <p:nvGrpSpPr>
            <p:cNvPr id="11" name="Group 10">
              <a:extLst>
                <a:ext uri="{FF2B5EF4-FFF2-40B4-BE49-F238E27FC236}">
                  <a16:creationId xmlns:a16="http://schemas.microsoft.com/office/drawing/2014/main" id="{68E4DA0D-EDDF-9744-ABF3-441D6ABDD9A9}"/>
                </a:ext>
              </a:extLst>
            </p:cNvPr>
            <p:cNvGrpSpPr/>
            <p:nvPr/>
          </p:nvGrpSpPr>
          <p:grpSpPr>
            <a:xfrm>
              <a:off x="4382453" y="1953619"/>
              <a:ext cx="1196788" cy="1196788"/>
              <a:chOff x="4780430" y="1089212"/>
              <a:chExt cx="1196788" cy="1196788"/>
            </a:xfrm>
            <a:noFill/>
          </p:grpSpPr>
          <p:sp>
            <p:nvSpPr>
              <p:cNvPr id="12" name="Oval 11">
                <a:extLst>
                  <a:ext uri="{FF2B5EF4-FFF2-40B4-BE49-F238E27FC236}">
                    <a16:creationId xmlns:a16="http://schemas.microsoft.com/office/drawing/2014/main" id="{B6F70C35-FC68-8E44-8627-9771958B103A}"/>
                  </a:ext>
                </a:extLst>
              </p:cNvPr>
              <p:cNvSpPr/>
              <p:nvPr/>
            </p:nvSpPr>
            <p:spPr>
              <a:xfrm>
                <a:off x="4780430" y="1089212"/>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7" descr="Checklist RTL">
                <a:extLst>
                  <a:ext uri="{FF2B5EF4-FFF2-40B4-BE49-F238E27FC236}">
                    <a16:creationId xmlns:a16="http://schemas.microsoft.com/office/drawing/2014/main" id="{32F1C651-88E6-B345-8044-07155907F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1624" y="1230406"/>
                <a:ext cx="914400" cy="914400"/>
              </a:xfrm>
              <a:prstGeom prst="rect">
                <a:avLst/>
              </a:prstGeom>
            </p:spPr>
          </p:pic>
        </p:grpSp>
      </p:grpSp>
      <p:grpSp>
        <p:nvGrpSpPr>
          <p:cNvPr id="21" name="Group 20">
            <a:extLst>
              <a:ext uri="{FF2B5EF4-FFF2-40B4-BE49-F238E27FC236}">
                <a16:creationId xmlns:a16="http://schemas.microsoft.com/office/drawing/2014/main" id="{6C4988DC-2FD1-8A78-E438-7C6CB17B78C9}"/>
              </a:ext>
            </a:extLst>
          </p:cNvPr>
          <p:cNvGrpSpPr/>
          <p:nvPr/>
        </p:nvGrpSpPr>
        <p:grpSpPr>
          <a:xfrm>
            <a:off x="7619853" y="1669476"/>
            <a:ext cx="2151529" cy="2961861"/>
            <a:chOff x="7619853" y="1481699"/>
            <a:chExt cx="2151529" cy="2961861"/>
          </a:xfrm>
        </p:grpSpPr>
        <p:sp>
          <p:nvSpPr>
            <p:cNvPr id="18" name="Rectangle 17">
              <a:extLst>
                <a:ext uri="{FF2B5EF4-FFF2-40B4-BE49-F238E27FC236}">
                  <a16:creationId xmlns:a16="http://schemas.microsoft.com/office/drawing/2014/main" id="{20DF791D-EBB8-C04F-88CF-DB9FBB84702D}"/>
                </a:ext>
              </a:extLst>
            </p:cNvPr>
            <p:cNvSpPr/>
            <p:nvPr/>
          </p:nvSpPr>
          <p:spPr>
            <a:xfrm>
              <a:off x="7619853" y="1481699"/>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spc="-100" dirty="0">
                <a:solidFill>
                  <a:schemeClr val="bg1"/>
                </a:solidFill>
              </a:endParaRPr>
            </a:p>
            <a:p>
              <a:pPr algn="ctr"/>
              <a:endParaRPr lang="en-US" sz="2800" spc="-100" dirty="0">
                <a:solidFill>
                  <a:schemeClr val="bg1"/>
                </a:solidFill>
              </a:endParaRPr>
            </a:p>
            <a:p>
              <a:pPr algn="ctr"/>
              <a:endParaRPr lang="en-US" sz="2800" spc="-100" dirty="0">
                <a:solidFill>
                  <a:schemeClr val="bg1"/>
                </a:solidFill>
              </a:endParaRPr>
            </a:p>
            <a:p>
              <a:pPr algn="ctr"/>
              <a:r>
                <a:rPr lang="en-US" sz="28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VIEW AND SHARE</a:t>
              </a:r>
            </a:p>
          </p:txBody>
        </p:sp>
        <p:grpSp>
          <p:nvGrpSpPr>
            <p:cNvPr id="15" name="Group 14">
              <a:extLst>
                <a:ext uri="{FF2B5EF4-FFF2-40B4-BE49-F238E27FC236}">
                  <a16:creationId xmlns:a16="http://schemas.microsoft.com/office/drawing/2014/main" id="{2AE2DF43-1B04-A64E-8F3D-C6DF8834A697}"/>
                </a:ext>
              </a:extLst>
            </p:cNvPr>
            <p:cNvGrpSpPr/>
            <p:nvPr/>
          </p:nvGrpSpPr>
          <p:grpSpPr>
            <a:xfrm>
              <a:off x="8097223" y="1743438"/>
              <a:ext cx="1196788" cy="1196788"/>
              <a:chOff x="7940488" y="1035424"/>
              <a:chExt cx="1196788" cy="1196788"/>
            </a:xfrm>
            <a:noFill/>
          </p:grpSpPr>
          <p:sp>
            <p:nvSpPr>
              <p:cNvPr id="16" name="Oval 15">
                <a:extLst>
                  <a:ext uri="{FF2B5EF4-FFF2-40B4-BE49-F238E27FC236}">
                    <a16:creationId xmlns:a16="http://schemas.microsoft.com/office/drawing/2014/main" id="{A3D7246E-82B8-1F48-93BA-4A1EB9E3B2AE}"/>
                  </a:ext>
                </a:extLst>
              </p:cNvPr>
              <p:cNvSpPr/>
              <p:nvPr/>
            </p:nvSpPr>
            <p:spPr>
              <a:xfrm>
                <a:off x="7940488" y="1035424"/>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5" descr="Connections">
                <a:extLst>
                  <a:ext uri="{FF2B5EF4-FFF2-40B4-BE49-F238E27FC236}">
                    <a16:creationId xmlns:a16="http://schemas.microsoft.com/office/drawing/2014/main" id="{FA5FD57C-6873-3D49-8862-FAF1D7FE6F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1682" y="1176618"/>
                <a:ext cx="914400" cy="914400"/>
              </a:xfrm>
              <a:prstGeom prst="rect">
                <a:avLst/>
              </a:prstGeom>
            </p:spPr>
          </p:pic>
        </p:grpSp>
      </p:grpSp>
    </p:spTree>
    <p:extLst>
      <p:ext uri="{BB962C8B-B14F-4D97-AF65-F5344CB8AC3E}">
        <p14:creationId xmlns:p14="http://schemas.microsoft.com/office/powerpoint/2010/main" val="254475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D9CB63-17F6-876E-9D40-33B6037CF46F}"/>
              </a:ext>
            </a:extLst>
          </p:cNvPr>
          <p:cNvPicPr>
            <a:picLocks noChangeAspect="1"/>
          </p:cNvPicPr>
          <p:nvPr/>
        </p:nvPicPr>
        <p:blipFill>
          <a:blip r:embed="rId3"/>
          <a:stretch>
            <a:fillRect/>
          </a:stretch>
        </p:blipFill>
        <p:spPr>
          <a:xfrm>
            <a:off x="326101" y="1622033"/>
            <a:ext cx="6420746" cy="3419952"/>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SEARCH</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8" name="Rectangle 7">
            <a:extLst>
              <a:ext uri="{FF2B5EF4-FFF2-40B4-BE49-F238E27FC236}">
                <a16:creationId xmlns:a16="http://schemas.microsoft.com/office/drawing/2014/main" id="{103DC68C-44AE-FF0D-C333-C9E53A116E36}"/>
              </a:ext>
            </a:extLst>
          </p:cNvPr>
          <p:cNvSpPr/>
          <p:nvPr/>
        </p:nvSpPr>
        <p:spPr>
          <a:xfrm>
            <a:off x="528030" y="3283364"/>
            <a:ext cx="5007900"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76058B-F6EC-994D-B2B7-EC3D2FB10A44}"/>
              </a:ext>
            </a:extLst>
          </p:cNvPr>
          <p:cNvSpPr/>
          <p:nvPr/>
        </p:nvSpPr>
        <p:spPr>
          <a:xfrm>
            <a:off x="326414" y="1236270"/>
            <a:ext cx="6420433"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bg1"/>
                </a:solidFill>
                <a:latin typeface="+mj-lt"/>
              </a:rPr>
              <a:t>Enter simple search terms</a:t>
            </a:r>
          </a:p>
        </p:txBody>
      </p:sp>
    </p:spTree>
    <p:extLst>
      <p:ext uri="{BB962C8B-B14F-4D97-AF65-F5344CB8AC3E}">
        <p14:creationId xmlns:p14="http://schemas.microsoft.com/office/powerpoint/2010/main" val="359721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SEARCH</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8" name="Rectangle 7">
            <a:extLst>
              <a:ext uri="{FF2B5EF4-FFF2-40B4-BE49-F238E27FC236}">
                <a16:creationId xmlns:a16="http://schemas.microsoft.com/office/drawing/2014/main" id="{103DC68C-44AE-FF0D-C333-C9E53A116E36}"/>
              </a:ext>
            </a:extLst>
          </p:cNvPr>
          <p:cNvSpPr/>
          <p:nvPr/>
        </p:nvSpPr>
        <p:spPr>
          <a:xfrm>
            <a:off x="534256" y="3616503"/>
            <a:ext cx="4900773"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1E76058B-F6EC-994D-B2B7-EC3D2FB10A44}"/>
              </a:ext>
            </a:extLst>
          </p:cNvPr>
          <p:cNvSpPr/>
          <p:nvPr/>
        </p:nvSpPr>
        <p:spPr>
          <a:xfrm>
            <a:off x="326101" y="1236270"/>
            <a:ext cx="527685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Enter simple search terms</a:t>
            </a:r>
          </a:p>
        </p:txBody>
      </p:sp>
      <p:grpSp>
        <p:nvGrpSpPr>
          <p:cNvPr id="15" name="Group 14">
            <a:extLst>
              <a:ext uri="{FF2B5EF4-FFF2-40B4-BE49-F238E27FC236}">
                <a16:creationId xmlns:a16="http://schemas.microsoft.com/office/drawing/2014/main" id="{E31B4977-9FC0-2172-160E-0132290000B4}"/>
              </a:ext>
            </a:extLst>
          </p:cNvPr>
          <p:cNvGrpSpPr/>
          <p:nvPr/>
        </p:nvGrpSpPr>
        <p:grpSpPr>
          <a:xfrm>
            <a:off x="6382062" y="1263419"/>
            <a:ext cx="4983647" cy="3787614"/>
            <a:chOff x="6382062" y="1263419"/>
            <a:chExt cx="4983647" cy="3787614"/>
          </a:xfrm>
        </p:grpSpPr>
        <p:pic>
          <p:nvPicPr>
            <p:cNvPr id="12" name="Picture 11" descr="A screenshot of a search engine&#10;&#10;Description automatically generated">
              <a:extLst>
                <a:ext uri="{FF2B5EF4-FFF2-40B4-BE49-F238E27FC236}">
                  <a16:creationId xmlns:a16="http://schemas.microsoft.com/office/drawing/2014/main" id="{A5A90C69-BF01-822C-4C3F-1E7862EC1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62" y="1622033"/>
              <a:ext cx="4983647" cy="3429000"/>
            </a:xfrm>
            <a:prstGeom prst="rect">
              <a:avLst/>
            </a:prstGeom>
            <a:ln w="12700">
              <a:solidFill>
                <a:schemeClr val="bg2">
                  <a:lumMod val="75000"/>
                </a:schemeClr>
              </a:solidFill>
            </a:ln>
          </p:spPr>
        </p:pic>
        <p:sp>
          <p:nvSpPr>
            <p:cNvPr id="13" name="Rectangle 12">
              <a:extLst>
                <a:ext uri="{FF2B5EF4-FFF2-40B4-BE49-F238E27FC236}">
                  <a16:creationId xmlns:a16="http://schemas.microsoft.com/office/drawing/2014/main" id="{FB2CE560-8A96-66BD-CA18-FE4B1332E564}"/>
                </a:ext>
              </a:extLst>
            </p:cNvPr>
            <p:cNvSpPr/>
            <p:nvPr/>
          </p:nvSpPr>
          <p:spPr>
            <a:xfrm>
              <a:off x="6382062" y="1263419"/>
              <a:ext cx="4983647"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Or, customize multiple fields and limiters</a:t>
              </a:r>
            </a:p>
          </p:txBody>
        </p:sp>
      </p:grpSp>
      <p:pic>
        <p:nvPicPr>
          <p:cNvPr id="2" name="Picture 1">
            <a:extLst>
              <a:ext uri="{FF2B5EF4-FFF2-40B4-BE49-F238E27FC236}">
                <a16:creationId xmlns:a16="http://schemas.microsoft.com/office/drawing/2014/main" id="{8204A083-917D-6B48-E747-95BC37631112}"/>
              </a:ext>
            </a:extLst>
          </p:cNvPr>
          <p:cNvPicPr>
            <a:picLocks noChangeAspect="1"/>
          </p:cNvPicPr>
          <p:nvPr/>
        </p:nvPicPr>
        <p:blipFill>
          <a:blip r:embed="rId4"/>
          <a:stretch>
            <a:fillRect/>
          </a:stretch>
        </p:blipFill>
        <p:spPr>
          <a:xfrm>
            <a:off x="316201" y="1631558"/>
            <a:ext cx="5296275" cy="2832736"/>
          </a:xfrm>
          <a:prstGeom prst="rect">
            <a:avLst/>
          </a:prstGeom>
          <a:ln w="12700">
            <a:solidFill>
              <a:schemeClr val="bg2">
                <a:lumMod val="75000"/>
              </a:schemeClr>
            </a:solidFill>
          </a:ln>
        </p:spPr>
      </p:pic>
    </p:spTree>
    <p:extLst>
      <p:ext uri="{BB962C8B-B14F-4D97-AF65-F5344CB8AC3E}">
        <p14:creationId xmlns:p14="http://schemas.microsoft.com/office/powerpoint/2010/main" val="271404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BROWSE</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2" name="Group 1">
            <a:extLst>
              <a:ext uri="{FF2B5EF4-FFF2-40B4-BE49-F238E27FC236}">
                <a16:creationId xmlns:a16="http://schemas.microsoft.com/office/drawing/2014/main" id="{912DD237-2A9D-F0BC-8779-34E2FF579723}"/>
              </a:ext>
            </a:extLst>
          </p:cNvPr>
          <p:cNvGrpSpPr/>
          <p:nvPr/>
        </p:nvGrpSpPr>
        <p:grpSpPr>
          <a:xfrm>
            <a:off x="326102" y="1080505"/>
            <a:ext cx="5326298" cy="4866535"/>
            <a:chOff x="106657" y="1117344"/>
            <a:chExt cx="5326298" cy="4866535"/>
          </a:xfrm>
        </p:grpSpPr>
        <p:pic>
          <p:nvPicPr>
            <p:cNvPr id="14" name="Picture 13">
              <a:extLst>
                <a:ext uri="{FF2B5EF4-FFF2-40B4-BE49-F238E27FC236}">
                  <a16:creationId xmlns:a16="http://schemas.microsoft.com/office/drawing/2014/main" id="{CA66E887-9EED-9F46-7297-1AE21E2D6C2F}"/>
                </a:ext>
              </a:extLst>
            </p:cNvPr>
            <p:cNvPicPr>
              <a:picLocks noChangeAspect="1"/>
            </p:cNvPicPr>
            <p:nvPr/>
          </p:nvPicPr>
          <p:blipFill>
            <a:blip r:embed="rId3"/>
            <a:stretch>
              <a:fillRect/>
            </a:stretch>
          </p:blipFill>
          <p:spPr>
            <a:xfrm>
              <a:off x="106657" y="1531682"/>
              <a:ext cx="5326298" cy="4452197"/>
            </a:xfrm>
            <a:prstGeom prst="rect">
              <a:avLst/>
            </a:prstGeom>
            <a:ln w="12700">
              <a:solidFill>
                <a:schemeClr val="bg2">
                  <a:lumMod val="75000"/>
                </a:schemeClr>
              </a:solidFill>
            </a:ln>
          </p:spPr>
        </p:pic>
        <p:grpSp>
          <p:nvGrpSpPr>
            <p:cNvPr id="19" name="Group 18">
              <a:extLst>
                <a:ext uri="{FF2B5EF4-FFF2-40B4-BE49-F238E27FC236}">
                  <a16:creationId xmlns:a16="http://schemas.microsoft.com/office/drawing/2014/main" id="{82246A6A-5983-65F9-6F91-52DA772B7187}"/>
                </a:ext>
              </a:extLst>
            </p:cNvPr>
            <p:cNvGrpSpPr/>
            <p:nvPr/>
          </p:nvGrpSpPr>
          <p:grpSpPr>
            <a:xfrm>
              <a:off x="106657" y="1117344"/>
              <a:ext cx="5326298" cy="924600"/>
              <a:chOff x="417944" y="930925"/>
              <a:chExt cx="5326298" cy="924600"/>
            </a:xfrm>
          </p:grpSpPr>
          <p:sp>
            <p:nvSpPr>
              <p:cNvPr id="11" name="Rectangle 10">
                <a:extLst>
                  <a:ext uri="{FF2B5EF4-FFF2-40B4-BE49-F238E27FC236}">
                    <a16:creationId xmlns:a16="http://schemas.microsoft.com/office/drawing/2014/main" id="{C9DD1673-E34E-43E9-92CF-C3B543566A23}"/>
                  </a:ext>
                </a:extLst>
              </p:cNvPr>
              <p:cNvSpPr/>
              <p:nvPr/>
            </p:nvSpPr>
            <p:spPr>
              <a:xfrm>
                <a:off x="417944" y="930925"/>
                <a:ext cx="5326298"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Open Sans"/>
                  </a:rPr>
                  <a:t>Browse topics</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pic>
            <p:nvPicPr>
              <p:cNvPr id="10" name="Picture 9">
                <a:extLst>
                  <a:ext uri="{FF2B5EF4-FFF2-40B4-BE49-F238E27FC236}">
                    <a16:creationId xmlns:a16="http://schemas.microsoft.com/office/drawing/2014/main" id="{42B635FE-FBA7-579F-8AEA-BB8AD6BB2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51" y="1549377"/>
                <a:ext cx="582059" cy="306148"/>
              </a:xfrm>
              <a:prstGeom prst="rect">
                <a:avLst/>
              </a:prstGeom>
              <a:ln w="25400">
                <a:solidFill>
                  <a:schemeClr val="accent6"/>
                </a:solidFill>
              </a:ln>
            </p:spPr>
          </p:pic>
        </p:grpSp>
      </p:grpSp>
      <p:grpSp>
        <p:nvGrpSpPr>
          <p:cNvPr id="5" name="Group 4">
            <a:extLst>
              <a:ext uri="{FF2B5EF4-FFF2-40B4-BE49-F238E27FC236}">
                <a16:creationId xmlns:a16="http://schemas.microsoft.com/office/drawing/2014/main" id="{BA1CECC6-BEFE-4365-E73C-008F9A623A05}"/>
              </a:ext>
            </a:extLst>
          </p:cNvPr>
          <p:cNvGrpSpPr/>
          <p:nvPr/>
        </p:nvGrpSpPr>
        <p:grpSpPr>
          <a:xfrm>
            <a:off x="6539600" y="1073605"/>
            <a:ext cx="5326298" cy="4873435"/>
            <a:chOff x="6358551" y="1073605"/>
            <a:chExt cx="5326298" cy="4873435"/>
          </a:xfrm>
        </p:grpSpPr>
        <p:pic>
          <p:nvPicPr>
            <p:cNvPr id="12" name="Picture 11">
              <a:extLst>
                <a:ext uri="{FF2B5EF4-FFF2-40B4-BE49-F238E27FC236}">
                  <a16:creationId xmlns:a16="http://schemas.microsoft.com/office/drawing/2014/main" id="{499DA750-011F-2843-4CA7-DDD286FF77D7}"/>
                </a:ext>
              </a:extLst>
            </p:cNvPr>
            <p:cNvPicPr>
              <a:picLocks noChangeAspect="1"/>
            </p:cNvPicPr>
            <p:nvPr/>
          </p:nvPicPr>
          <p:blipFill>
            <a:blip r:embed="rId5"/>
            <a:stretch>
              <a:fillRect/>
            </a:stretch>
          </p:blipFill>
          <p:spPr>
            <a:xfrm>
              <a:off x="6358551" y="1459368"/>
              <a:ext cx="5326298" cy="4487672"/>
            </a:xfrm>
            <a:prstGeom prst="rect">
              <a:avLst/>
            </a:prstGeom>
            <a:ln w="12700">
              <a:solidFill>
                <a:schemeClr val="bg2">
                  <a:lumMod val="75000"/>
                </a:schemeClr>
              </a:solidFill>
            </a:ln>
          </p:spPr>
        </p:pic>
        <p:sp>
          <p:nvSpPr>
            <p:cNvPr id="18" name="Rectangle 17">
              <a:extLst>
                <a:ext uri="{FF2B5EF4-FFF2-40B4-BE49-F238E27FC236}">
                  <a16:creationId xmlns:a16="http://schemas.microsoft.com/office/drawing/2014/main" id="{695C5E1B-5496-0777-06AA-AE2FE31304AF}"/>
                </a:ext>
              </a:extLst>
            </p:cNvPr>
            <p:cNvSpPr/>
            <p:nvPr/>
          </p:nvSpPr>
          <p:spPr>
            <a:xfrm>
              <a:off x="6363012" y="1073605"/>
              <a:ext cx="5321837"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Open Sans"/>
                </a:rPr>
                <a:t>Or, browse works</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grpSp>
      <p:pic>
        <p:nvPicPr>
          <p:cNvPr id="15" name="Picture 14">
            <a:extLst>
              <a:ext uri="{FF2B5EF4-FFF2-40B4-BE49-F238E27FC236}">
                <a16:creationId xmlns:a16="http://schemas.microsoft.com/office/drawing/2014/main" id="{160CB1C8-49AD-0C2E-C060-2B64E2F20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234" y="1735796"/>
            <a:ext cx="582059" cy="280573"/>
          </a:xfrm>
          <a:prstGeom prst="rect">
            <a:avLst/>
          </a:prstGeom>
          <a:ln w="25400">
            <a:solidFill>
              <a:schemeClr val="accent6"/>
            </a:solidFill>
          </a:ln>
        </p:spPr>
      </p:pic>
      <p:sp>
        <p:nvSpPr>
          <p:cNvPr id="16" name="Rectangle 15">
            <a:extLst>
              <a:ext uri="{FF2B5EF4-FFF2-40B4-BE49-F238E27FC236}">
                <a16:creationId xmlns:a16="http://schemas.microsoft.com/office/drawing/2014/main" id="{8E73DF60-F302-E927-49B2-339F8128DC1E}"/>
              </a:ext>
            </a:extLst>
          </p:cNvPr>
          <p:cNvSpPr/>
          <p:nvPr/>
        </p:nvSpPr>
        <p:spPr>
          <a:xfrm>
            <a:off x="6382062" y="2358400"/>
            <a:ext cx="1320000" cy="175847"/>
          </a:xfrm>
          <a:prstGeom prst="rect">
            <a:avLst/>
          </a:prstGeom>
          <a:noFill/>
          <a:ln w="1905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20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EXPLORE AND FILTER RESULTS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r>
                <a:rPr lang="en-US" sz="20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Open Sans" panose="020B0606030504020204" pitchFamily="34" charset="0"/>
                <a:ea typeface="Open Sans" panose="020B0606030504020204" pitchFamily="34" charset="0"/>
                <a:cs typeface="Open Sans" panose="020B0606030504020204" pitchFamily="34" charset="0"/>
              </a:rPr>
              <a:t>Select a Content Type to focus on results within that format</a:t>
            </a:r>
          </a:p>
        </p:txBody>
      </p:sp>
      <p:grpSp>
        <p:nvGrpSpPr>
          <p:cNvPr id="2" name="Group 1">
            <a:extLst>
              <a:ext uri="{FF2B5EF4-FFF2-40B4-BE49-F238E27FC236}">
                <a16:creationId xmlns:a16="http://schemas.microsoft.com/office/drawing/2014/main" id="{61FA9302-AEC2-4711-981C-A6DC3E62D1D7}"/>
              </a:ext>
            </a:extLst>
          </p:cNvPr>
          <p:cNvGrpSpPr/>
          <p:nvPr/>
        </p:nvGrpSpPr>
        <p:grpSpPr>
          <a:xfrm>
            <a:off x="5082363" y="810070"/>
            <a:ext cx="6470957" cy="4880031"/>
            <a:chOff x="5082363" y="810070"/>
            <a:chExt cx="6470957" cy="4880031"/>
          </a:xfrm>
        </p:grpSpPr>
        <p:pic>
          <p:nvPicPr>
            <p:cNvPr id="6" name="Picture 5">
              <a:extLst>
                <a:ext uri="{FF2B5EF4-FFF2-40B4-BE49-F238E27FC236}">
                  <a16:creationId xmlns:a16="http://schemas.microsoft.com/office/drawing/2014/main" id="{1C010289-6EE6-A668-A34F-718CA92C7634}"/>
                </a:ext>
              </a:extLst>
            </p:cNvPr>
            <p:cNvPicPr>
              <a:picLocks noChangeAspect="1"/>
            </p:cNvPicPr>
            <p:nvPr/>
          </p:nvPicPr>
          <p:blipFill>
            <a:blip r:embed="rId3"/>
            <a:stretch>
              <a:fillRect/>
            </a:stretch>
          </p:blipFill>
          <p:spPr>
            <a:xfrm>
              <a:off x="5082363" y="810070"/>
              <a:ext cx="6470957" cy="4880031"/>
            </a:xfrm>
            <a:prstGeom prst="rect">
              <a:avLst/>
            </a:prstGeom>
            <a:ln w="12700">
              <a:solidFill>
                <a:schemeClr val="bg2">
                  <a:lumMod val="75000"/>
                </a:schemeClr>
              </a:solidFill>
            </a:ln>
          </p:spPr>
        </p:pic>
        <p:pic>
          <p:nvPicPr>
            <p:cNvPr id="9" name="Picture 8">
              <a:extLst>
                <a:ext uri="{FF2B5EF4-FFF2-40B4-BE49-F238E27FC236}">
                  <a16:creationId xmlns:a16="http://schemas.microsoft.com/office/drawing/2014/main" id="{DEC36997-0E81-5C5A-56FE-33D88CCB8F92}"/>
                </a:ext>
              </a:extLst>
            </p:cNvPr>
            <p:cNvPicPr>
              <a:picLocks noChangeAspect="1"/>
            </p:cNvPicPr>
            <p:nvPr/>
          </p:nvPicPr>
          <p:blipFill>
            <a:blip r:embed="rId4"/>
            <a:stretch>
              <a:fillRect/>
            </a:stretch>
          </p:blipFill>
          <p:spPr>
            <a:xfrm>
              <a:off x="5082363" y="1555906"/>
              <a:ext cx="6470957" cy="434913"/>
            </a:xfrm>
            <a:prstGeom prst="rect">
              <a:avLst/>
            </a:prstGeom>
            <a:ln w="28575">
              <a:solidFill>
                <a:srgbClr val="DC4405"/>
              </a:solidFill>
            </a:ln>
          </p:spPr>
        </p:pic>
      </p:grpSp>
    </p:spTree>
    <p:extLst>
      <p:ext uri="{BB962C8B-B14F-4D97-AF65-F5344CB8AC3E}">
        <p14:creationId xmlns:p14="http://schemas.microsoft.com/office/powerpoint/2010/main" val="37374375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DBBEB869ECD42B1DB5DA93C524422" ma:contentTypeVersion="30" ma:contentTypeDescription="Create a new document." ma:contentTypeScope="" ma:versionID="8472a1874db0a38995f49a244980a3c2">
  <xsd:schema xmlns:xsd="http://www.w3.org/2001/XMLSchema" xmlns:xs="http://www.w3.org/2001/XMLSchema" xmlns:p="http://schemas.microsoft.com/office/2006/metadata/properties" xmlns:ns2="13c60460-1e03-49e3-accf-61ea2ea24807" xmlns:ns3="fd25ad10-4d75-4b5d-b861-be05ab14ab2e" targetNamespace="http://schemas.microsoft.com/office/2006/metadata/properties" ma:root="true" ma:fieldsID="3923a3d28e26b5b5014dda6d4d9d75c3" ns2:_="" ns3:_="">
    <xsd:import namespace="13c60460-1e03-49e3-accf-61ea2ea24807"/>
    <xsd:import namespace="fd25ad10-4d75-4b5d-b861-be05ab14ab2e"/>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Training_x0020_Session_x0020_Date" minOccurs="0"/>
                <xsd:element ref="ns3:MediaLengthInSeconds" minOccurs="0"/>
                <xsd:element ref="ns2: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60460-1e03-49e3-accf-61ea2ea248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ae85e08-5aa3-4635-b4f7-50a807cde89b}" ma:internalName="TaxCatchAll" ma:showField="CatchAllData" ma:web="13c60460-1e03-49e3-accf-61ea2ea248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25ad10-4d75-4b5d-b861-be05ab14ab2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raining_x0020_Session_x0020_Date" ma:index="20" nillable="true" ma:displayName="Training Session Date" ma:format="DateOnly" ma:internalName="Training_x0020_Session_x0020_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813c7c6-b368-4d0a-9b29-2e74b134ed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ining_x0020_Session_x0020_Date xmlns="fd25ad10-4d75-4b5d-b861-be05ab14ab2e" xsi:nil="true"/>
    <lcf76f155ced4ddcb4097134ff3c332f xmlns="fd25ad10-4d75-4b5d-b861-be05ab14ab2e">
      <Terms xmlns="http://schemas.microsoft.com/office/infopath/2007/PartnerControls"/>
    </lcf76f155ced4ddcb4097134ff3c332f>
    <TaxCatchAll xmlns="13c60460-1e03-49e3-accf-61ea2ea24807" xsi:nil="true"/>
  </documentManagement>
</p:properties>
</file>

<file path=customXml/itemProps1.xml><?xml version="1.0" encoding="utf-8"?>
<ds:datastoreItem xmlns:ds="http://schemas.openxmlformats.org/officeDocument/2006/customXml" ds:itemID="{A4FD8DD7-36EC-460B-BDE0-15EF615CD1F8}"/>
</file>

<file path=customXml/itemProps2.xml><?xml version="1.0" encoding="utf-8"?>
<ds:datastoreItem xmlns:ds="http://schemas.openxmlformats.org/officeDocument/2006/customXml" ds:itemID="{407C46D9-A978-48A6-82A3-D67E0B3E2FCD}"/>
</file>

<file path=customXml/itemProps3.xml><?xml version="1.0" encoding="utf-8"?>
<ds:datastoreItem xmlns:ds="http://schemas.openxmlformats.org/officeDocument/2006/customXml" ds:itemID="{1600D506-CDEE-4473-BD73-364A3299EC20}"/>
</file>

<file path=docProps/app.xml><?xml version="1.0" encoding="utf-8"?>
<Properties xmlns="http://schemas.openxmlformats.org/officeDocument/2006/extended-properties" xmlns:vt="http://schemas.openxmlformats.org/officeDocument/2006/docPropsVTypes">
  <Template/>
  <TotalTime>5478</TotalTime>
  <Words>2509</Words>
  <Application>Microsoft Office PowerPoint</Application>
  <PresentationFormat>Widescreen</PresentationFormat>
  <Paragraphs>239</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barlow</vt:lpstr>
      <vt:lpstr>Calibri</vt:lpstr>
      <vt:lpstr>Calibri Light</vt:lpstr>
      <vt:lpstr>DIN-Medium</vt:lpstr>
      <vt:lpstr>Open Sans</vt:lpstr>
      <vt:lpstr>Custom Design</vt:lpstr>
      <vt:lpstr>GALE LITERATURE RESOURCE CENTER</vt:lpstr>
      <vt:lpstr>GALE LITERATURE RESOURCE CENTER</vt:lpstr>
      <vt:lpstr>PowerPoint Presentation</vt:lpstr>
      <vt:lpstr>DISCOVER PREMIUM RESOURCES</vt:lpstr>
      <vt:lpstr>PowerPoint Presentation</vt:lpstr>
      <vt:lpstr>SEARCH</vt:lpstr>
      <vt:lpstr>SEARCH</vt:lpstr>
      <vt:lpstr>BROWSE</vt:lpstr>
      <vt:lpstr>EXPLORE AND FILTER RESULTS</vt:lpstr>
      <vt:lpstr>EXPLORE AND FILTER RESULTS</vt:lpstr>
      <vt:lpstr>EXPLORE AND FILTER RESULTS</vt:lpstr>
      <vt:lpstr>EXPLORE CONTENT</vt:lpstr>
      <vt:lpstr>EXPLORE CONTENT: LITERATURE CRITICISM</vt:lpstr>
      <vt:lpstr>EXPLORE CONTENT: TOPIC AND WORKS OVERVIEW</vt:lpstr>
      <vt:lpstr>EXPLORE CONTENT: FULL-TEXT WORKS</vt:lpstr>
      <vt:lpstr>EXPLORE CONTENT: BIOGRAPHIES</vt:lpstr>
      <vt:lpstr>EXPLORE CONTENT: MULTIMEDIA</vt:lpstr>
      <vt:lpstr>ENHANCE RESEARCH</vt:lpstr>
      <vt:lpstr>PowerPoint Presentation</vt:lpstr>
      <vt:lpstr>SHARE AND SAVE CONTENT</vt:lpstr>
      <vt:lpstr>SHARE AND SAVE CONTENT</vt:lpstr>
      <vt:lpstr>SHARE AND SAVE CONTENT</vt:lpstr>
      <vt:lpstr>INCREASE ACCESSIBILITY</vt:lpstr>
      <vt:lpstr>INCREASE ACCESSIBILITY</vt:lpstr>
      <vt:lpstr>INCREASE ACCESSIBILITY</vt:lpstr>
      <vt:lpstr>SUPPORT LITERARY RESEARCH</vt:lpstr>
      <vt:lpstr>SUPPORT LITERARY RESEARCH</vt:lpstr>
      <vt:lpstr>SUPPORT LITERARY RESEARCH</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BUSINESS: ENTREPRENEURSHIP</dc:title>
  <dc:creator>Winters, Amber</dc:creator>
  <cp:lastModifiedBy>Winters, Amber</cp:lastModifiedBy>
  <cp:revision>4</cp:revision>
  <dcterms:created xsi:type="dcterms:W3CDTF">2023-06-29T17:43:57Z</dcterms:created>
  <dcterms:modified xsi:type="dcterms:W3CDTF">2023-10-30T13:13:16Z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0x01010053FDBBEB869ECD42B1DB5DA93C524422</vt:lpwstr>
  </property>
</Properties>
</file>